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3"/>
    <p:sldMasterId id="2147483709" r:id="rId4"/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6858000" cx="12192000"/>
  <p:notesSz cx="6858000" cy="9144000"/>
  <p:embeddedFontLst>
    <p:embeddedFont>
      <p:font typeface="Helvetica Neue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font" Target="fonts/HelveticaNeue-regular.fntdata"/><Relationship Id="rId41" Type="http://schemas.openxmlformats.org/officeDocument/2006/relationships/slide" Target="slides/slide33.xml"/><Relationship Id="rId22" Type="http://schemas.openxmlformats.org/officeDocument/2006/relationships/slide" Target="slides/slide14.xml"/><Relationship Id="rId44" Type="http://schemas.openxmlformats.org/officeDocument/2006/relationships/font" Target="fonts/HelveticaNeue-italic.fntdata"/><Relationship Id="rId21" Type="http://schemas.openxmlformats.org/officeDocument/2006/relationships/slide" Target="slides/slide13.xml"/><Relationship Id="rId43" Type="http://schemas.openxmlformats.org/officeDocument/2006/relationships/font" Target="fonts/HelveticaNeue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3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0" name="Google Shape;670;p33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3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de-DE" sz="12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35928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59280" y="239148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359280" y="378864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3" type="body"/>
          </p:nvPr>
        </p:nvSpPr>
        <p:spPr>
          <a:xfrm>
            <a:off x="35928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4" type="body"/>
          </p:nvPr>
        </p:nvSpPr>
        <p:spPr>
          <a:xfrm>
            <a:off x="273780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35928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2" type="body"/>
          </p:nvPr>
        </p:nvSpPr>
        <p:spPr>
          <a:xfrm>
            <a:off x="192888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3" type="body"/>
          </p:nvPr>
        </p:nvSpPr>
        <p:spPr>
          <a:xfrm>
            <a:off x="349812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4" type="body"/>
          </p:nvPr>
        </p:nvSpPr>
        <p:spPr>
          <a:xfrm>
            <a:off x="35928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5" type="body"/>
          </p:nvPr>
        </p:nvSpPr>
        <p:spPr>
          <a:xfrm>
            <a:off x="192888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6" type="body"/>
          </p:nvPr>
        </p:nvSpPr>
        <p:spPr>
          <a:xfrm>
            <a:off x="349812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5928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5928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5928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273780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273780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3" type="body"/>
          </p:nvPr>
        </p:nvSpPr>
        <p:spPr>
          <a:xfrm>
            <a:off x="35928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35928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3" type="body"/>
          </p:nvPr>
        </p:nvSpPr>
        <p:spPr>
          <a:xfrm>
            <a:off x="273780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3" type="body"/>
          </p:nvPr>
        </p:nvSpPr>
        <p:spPr>
          <a:xfrm>
            <a:off x="359280" y="378864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359280" y="239148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359280" y="378864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3" type="body"/>
          </p:nvPr>
        </p:nvSpPr>
        <p:spPr>
          <a:xfrm>
            <a:off x="35928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4" type="body"/>
          </p:nvPr>
        </p:nvSpPr>
        <p:spPr>
          <a:xfrm>
            <a:off x="273780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1" type="body"/>
          </p:nvPr>
        </p:nvSpPr>
        <p:spPr>
          <a:xfrm>
            <a:off x="35928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2" type="body"/>
          </p:nvPr>
        </p:nvSpPr>
        <p:spPr>
          <a:xfrm>
            <a:off x="192888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3" type="body"/>
          </p:nvPr>
        </p:nvSpPr>
        <p:spPr>
          <a:xfrm>
            <a:off x="349812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4" type="body"/>
          </p:nvPr>
        </p:nvSpPr>
        <p:spPr>
          <a:xfrm>
            <a:off x="35928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5" type="body"/>
          </p:nvPr>
        </p:nvSpPr>
        <p:spPr>
          <a:xfrm>
            <a:off x="192888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6" type="body"/>
          </p:nvPr>
        </p:nvSpPr>
        <p:spPr>
          <a:xfrm>
            <a:off x="349812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1" type="subTitle"/>
          </p:nvPr>
        </p:nvSpPr>
        <p:spPr>
          <a:xfrm>
            <a:off x="35928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35928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35928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2" type="body"/>
          </p:nvPr>
        </p:nvSpPr>
        <p:spPr>
          <a:xfrm>
            <a:off x="273780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35928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273780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3" type="body"/>
          </p:nvPr>
        </p:nvSpPr>
        <p:spPr>
          <a:xfrm>
            <a:off x="35928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5928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5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3" type="body"/>
          </p:nvPr>
        </p:nvSpPr>
        <p:spPr>
          <a:xfrm>
            <a:off x="273780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6"/>
          <p:cNvSpPr txBox="1"/>
          <p:nvPr>
            <p:ph idx="3" type="body"/>
          </p:nvPr>
        </p:nvSpPr>
        <p:spPr>
          <a:xfrm>
            <a:off x="359280" y="378864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7"/>
          <p:cNvSpPr txBox="1"/>
          <p:nvPr>
            <p:ph idx="1" type="body"/>
          </p:nvPr>
        </p:nvSpPr>
        <p:spPr>
          <a:xfrm>
            <a:off x="359280" y="239148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2" type="body"/>
          </p:nvPr>
        </p:nvSpPr>
        <p:spPr>
          <a:xfrm>
            <a:off x="359280" y="378864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8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8"/>
          <p:cNvSpPr txBox="1"/>
          <p:nvPr>
            <p:ph idx="3" type="body"/>
          </p:nvPr>
        </p:nvSpPr>
        <p:spPr>
          <a:xfrm>
            <a:off x="35928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8"/>
          <p:cNvSpPr txBox="1"/>
          <p:nvPr>
            <p:ph idx="4" type="body"/>
          </p:nvPr>
        </p:nvSpPr>
        <p:spPr>
          <a:xfrm>
            <a:off x="273780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35928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9"/>
          <p:cNvSpPr txBox="1"/>
          <p:nvPr>
            <p:ph idx="2" type="body"/>
          </p:nvPr>
        </p:nvSpPr>
        <p:spPr>
          <a:xfrm>
            <a:off x="192888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9"/>
          <p:cNvSpPr txBox="1"/>
          <p:nvPr>
            <p:ph idx="3" type="body"/>
          </p:nvPr>
        </p:nvSpPr>
        <p:spPr>
          <a:xfrm>
            <a:off x="349812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9"/>
          <p:cNvSpPr txBox="1"/>
          <p:nvPr>
            <p:ph idx="4" type="body"/>
          </p:nvPr>
        </p:nvSpPr>
        <p:spPr>
          <a:xfrm>
            <a:off x="35928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9"/>
          <p:cNvSpPr txBox="1"/>
          <p:nvPr>
            <p:ph idx="5" type="body"/>
          </p:nvPr>
        </p:nvSpPr>
        <p:spPr>
          <a:xfrm>
            <a:off x="192888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9"/>
          <p:cNvSpPr txBox="1"/>
          <p:nvPr>
            <p:ph idx="6" type="body"/>
          </p:nvPr>
        </p:nvSpPr>
        <p:spPr>
          <a:xfrm>
            <a:off x="349812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2"/>
          <p:cNvSpPr txBox="1"/>
          <p:nvPr>
            <p:ph idx="1" type="subTitle"/>
          </p:nvPr>
        </p:nvSpPr>
        <p:spPr>
          <a:xfrm>
            <a:off x="35928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3"/>
          <p:cNvSpPr txBox="1"/>
          <p:nvPr>
            <p:ph idx="1" type="body"/>
          </p:nvPr>
        </p:nvSpPr>
        <p:spPr>
          <a:xfrm>
            <a:off x="35928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5928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273780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4"/>
          <p:cNvSpPr txBox="1"/>
          <p:nvPr>
            <p:ph idx="1" type="body"/>
          </p:nvPr>
        </p:nvSpPr>
        <p:spPr>
          <a:xfrm>
            <a:off x="35928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4"/>
          <p:cNvSpPr txBox="1"/>
          <p:nvPr>
            <p:ph idx="2" type="body"/>
          </p:nvPr>
        </p:nvSpPr>
        <p:spPr>
          <a:xfrm>
            <a:off x="273780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7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7"/>
          <p:cNvSpPr txBox="1"/>
          <p:nvPr>
            <p:ph idx="2" type="body"/>
          </p:nvPr>
        </p:nvSpPr>
        <p:spPr>
          <a:xfrm>
            <a:off x="273780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7"/>
          <p:cNvSpPr txBox="1"/>
          <p:nvPr>
            <p:ph idx="3" type="body"/>
          </p:nvPr>
        </p:nvSpPr>
        <p:spPr>
          <a:xfrm>
            <a:off x="35928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8"/>
          <p:cNvSpPr txBox="1"/>
          <p:nvPr>
            <p:ph idx="1" type="body"/>
          </p:nvPr>
        </p:nvSpPr>
        <p:spPr>
          <a:xfrm>
            <a:off x="35928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8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8"/>
          <p:cNvSpPr txBox="1"/>
          <p:nvPr>
            <p:ph idx="3" type="body"/>
          </p:nvPr>
        </p:nvSpPr>
        <p:spPr>
          <a:xfrm>
            <a:off x="273780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9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9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9"/>
          <p:cNvSpPr txBox="1"/>
          <p:nvPr>
            <p:ph idx="3" type="body"/>
          </p:nvPr>
        </p:nvSpPr>
        <p:spPr>
          <a:xfrm>
            <a:off x="359280" y="378864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0"/>
          <p:cNvSpPr txBox="1"/>
          <p:nvPr>
            <p:ph idx="1" type="body"/>
          </p:nvPr>
        </p:nvSpPr>
        <p:spPr>
          <a:xfrm>
            <a:off x="359280" y="239148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0"/>
          <p:cNvSpPr txBox="1"/>
          <p:nvPr>
            <p:ph idx="2" type="body"/>
          </p:nvPr>
        </p:nvSpPr>
        <p:spPr>
          <a:xfrm>
            <a:off x="359280" y="378864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1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1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1"/>
          <p:cNvSpPr txBox="1"/>
          <p:nvPr>
            <p:ph idx="3" type="body"/>
          </p:nvPr>
        </p:nvSpPr>
        <p:spPr>
          <a:xfrm>
            <a:off x="35928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51"/>
          <p:cNvSpPr txBox="1"/>
          <p:nvPr>
            <p:ph idx="4" type="body"/>
          </p:nvPr>
        </p:nvSpPr>
        <p:spPr>
          <a:xfrm>
            <a:off x="273780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2"/>
          <p:cNvSpPr txBox="1"/>
          <p:nvPr>
            <p:ph idx="1" type="body"/>
          </p:nvPr>
        </p:nvSpPr>
        <p:spPr>
          <a:xfrm>
            <a:off x="35928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2"/>
          <p:cNvSpPr txBox="1"/>
          <p:nvPr>
            <p:ph idx="2" type="body"/>
          </p:nvPr>
        </p:nvSpPr>
        <p:spPr>
          <a:xfrm>
            <a:off x="192888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2"/>
          <p:cNvSpPr txBox="1"/>
          <p:nvPr>
            <p:ph idx="3" type="body"/>
          </p:nvPr>
        </p:nvSpPr>
        <p:spPr>
          <a:xfrm>
            <a:off x="349812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2"/>
          <p:cNvSpPr txBox="1"/>
          <p:nvPr>
            <p:ph idx="4" type="body"/>
          </p:nvPr>
        </p:nvSpPr>
        <p:spPr>
          <a:xfrm>
            <a:off x="35928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2"/>
          <p:cNvSpPr txBox="1"/>
          <p:nvPr>
            <p:ph idx="5" type="body"/>
          </p:nvPr>
        </p:nvSpPr>
        <p:spPr>
          <a:xfrm>
            <a:off x="192888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52"/>
          <p:cNvSpPr txBox="1"/>
          <p:nvPr>
            <p:ph idx="6" type="body"/>
          </p:nvPr>
        </p:nvSpPr>
        <p:spPr>
          <a:xfrm>
            <a:off x="349812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55"/>
          <p:cNvSpPr txBox="1"/>
          <p:nvPr>
            <p:ph idx="1" type="subTitle"/>
          </p:nvPr>
        </p:nvSpPr>
        <p:spPr>
          <a:xfrm>
            <a:off x="35928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56"/>
          <p:cNvSpPr txBox="1"/>
          <p:nvPr>
            <p:ph idx="1" type="body"/>
          </p:nvPr>
        </p:nvSpPr>
        <p:spPr>
          <a:xfrm>
            <a:off x="35928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57"/>
          <p:cNvSpPr txBox="1"/>
          <p:nvPr>
            <p:ph idx="1" type="body"/>
          </p:nvPr>
        </p:nvSpPr>
        <p:spPr>
          <a:xfrm>
            <a:off x="35928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57"/>
          <p:cNvSpPr txBox="1"/>
          <p:nvPr>
            <p:ph idx="2" type="body"/>
          </p:nvPr>
        </p:nvSpPr>
        <p:spPr>
          <a:xfrm>
            <a:off x="273780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9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0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0"/>
          <p:cNvSpPr txBox="1"/>
          <p:nvPr>
            <p:ph idx="2" type="body"/>
          </p:nvPr>
        </p:nvSpPr>
        <p:spPr>
          <a:xfrm>
            <a:off x="273780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60"/>
          <p:cNvSpPr txBox="1"/>
          <p:nvPr>
            <p:ph idx="3" type="body"/>
          </p:nvPr>
        </p:nvSpPr>
        <p:spPr>
          <a:xfrm>
            <a:off x="35928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1"/>
          <p:cNvSpPr txBox="1"/>
          <p:nvPr>
            <p:ph idx="1" type="body"/>
          </p:nvPr>
        </p:nvSpPr>
        <p:spPr>
          <a:xfrm>
            <a:off x="35928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1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1"/>
          <p:cNvSpPr txBox="1"/>
          <p:nvPr>
            <p:ph idx="3" type="body"/>
          </p:nvPr>
        </p:nvSpPr>
        <p:spPr>
          <a:xfrm>
            <a:off x="273780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2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2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62"/>
          <p:cNvSpPr txBox="1"/>
          <p:nvPr>
            <p:ph idx="3" type="body"/>
          </p:nvPr>
        </p:nvSpPr>
        <p:spPr>
          <a:xfrm>
            <a:off x="359280" y="378864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3"/>
          <p:cNvSpPr txBox="1"/>
          <p:nvPr>
            <p:ph idx="1" type="body"/>
          </p:nvPr>
        </p:nvSpPr>
        <p:spPr>
          <a:xfrm>
            <a:off x="359280" y="239148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63"/>
          <p:cNvSpPr txBox="1"/>
          <p:nvPr>
            <p:ph idx="2" type="body"/>
          </p:nvPr>
        </p:nvSpPr>
        <p:spPr>
          <a:xfrm>
            <a:off x="359280" y="378864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64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64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64"/>
          <p:cNvSpPr txBox="1"/>
          <p:nvPr>
            <p:ph idx="3" type="body"/>
          </p:nvPr>
        </p:nvSpPr>
        <p:spPr>
          <a:xfrm>
            <a:off x="35928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64"/>
          <p:cNvSpPr txBox="1"/>
          <p:nvPr>
            <p:ph idx="4" type="body"/>
          </p:nvPr>
        </p:nvSpPr>
        <p:spPr>
          <a:xfrm>
            <a:off x="273780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65"/>
          <p:cNvSpPr txBox="1"/>
          <p:nvPr>
            <p:ph idx="1" type="body"/>
          </p:nvPr>
        </p:nvSpPr>
        <p:spPr>
          <a:xfrm>
            <a:off x="35928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65"/>
          <p:cNvSpPr txBox="1"/>
          <p:nvPr>
            <p:ph idx="2" type="body"/>
          </p:nvPr>
        </p:nvSpPr>
        <p:spPr>
          <a:xfrm>
            <a:off x="192888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65"/>
          <p:cNvSpPr txBox="1"/>
          <p:nvPr>
            <p:ph idx="3" type="body"/>
          </p:nvPr>
        </p:nvSpPr>
        <p:spPr>
          <a:xfrm>
            <a:off x="3498120" y="239148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65"/>
          <p:cNvSpPr txBox="1"/>
          <p:nvPr>
            <p:ph idx="4" type="body"/>
          </p:nvPr>
        </p:nvSpPr>
        <p:spPr>
          <a:xfrm>
            <a:off x="35928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65"/>
          <p:cNvSpPr txBox="1"/>
          <p:nvPr>
            <p:ph idx="5" type="body"/>
          </p:nvPr>
        </p:nvSpPr>
        <p:spPr>
          <a:xfrm>
            <a:off x="192888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65"/>
          <p:cNvSpPr txBox="1"/>
          <p:nvPr>
            <p:ph idx="6" type="body"/>
          </p:nvPr>
        </p:nvSpPr>
        <p:spPr>
          <a:xfrm>
            <a:off x="3498120" y="3788640"/>
            <a:ext cx="14943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273780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3" type="body"/>
          </p:nvPr>
        </p:nvSpPr>
        <p:spPr>
          <a:xfrm>
            <a:off x="35928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59280" y="2391480"/>
            <a:ext cx="226476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2737800" y="378864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5928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2737800" y="2391480"/>
            <a:ext cx="226476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3" type="body"/>
          </p:nvPr>
        </p:nvSpPr>
        <p:spPr>
          <a:xfrm>
            <a:off x="359280" y="3788640"/>
            <a:ext cx="4641480" cy="127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jpg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96000" y="6187680"/>
            <a:ext cx="4428000" cy="5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85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Generating Robust Motion Maps to Enhance Object Detector Performance</a:t>
            </a:r>
            <a:endParaRPr b="0" i="0" sz="8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85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HENSOLDT Analytics GmbH, </a:t>
            </a:r>
            <a:endParaRPr b="0" i="0" sz="8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97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96000" y="6721560"/>
            <a:ext cx="9599400" cy="16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700" u="none" cap="none" strike="noStrike">
                <a:solidFill>
                  <a:srgbClr val="5E5E5D"/>
                </a:solidFill>
                <a:latin typeface="Arial"/>
                <a:ea typeface="Arial"/>
                <a:cs typeface="Arial"/>
                <a:sym typeface="Arial"/>
              </a:rPr>
              <a:t>This document and its content is the property of HENSOLDT Analytics GmbH. It shall not be communicated to any third party without the owner’s written consent. © Copyright HENSOLDT Analytics GmbH 2019-2023. All rights reserved.</a:t>
            </a:r>
            <a:endParaRPr b="0" i="0" sz="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6139" l="0" r="17994" t="0"/>
          <a:stretch/>
        </p:blipFill>
        <p:spPr>
          <a:xfrm>
            <a:off x="0" y="0"/>
            <a:ext cx="12201120" cy="617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13336560" y="5434560"/>
            <a:ext cx="1843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5651640" y="-1295280"/>
            <a:ext cx="184320" cy="30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14731920" y="3213000"/>
            <a:ext cx="184320" cy="30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13347720" y="8763120"/>
            <a:ext cx="184320" cy="30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7137360" y="7937640"/>
            <a:ext cx="184320" cy="30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15519240" y="-2374920"/>
            <a:ext cx="184320" cy="30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360" y="2388600"/>
            <a:ext cx="4544280" cy="154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5520" y="6126120"/>
            <a:ext cx="2310840" cy="785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1"/>
          <p:cNvCxnSpPr/>
          <p:nvPr/>
        </p:nvCxnSpPr>
        <p:spPr>
          <a:xfrm>
            <a:off x="0" y="6176160"/>
            <a:ext cx="12191760" cy="0"/>
          </a:xfrm>
          <a:prstGeom prst="straightConnector1">
            <a:avLst/>
          </a:prstGeom>
          <a:noFill/>
          <a:ln cap="flat" cmpd="sng" w="9525">
            <a:solidFill>
              <a:srgbClr val="00852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" name="Google Shape;22;p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Google Shape;23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396000" y="6187680"/>
            <a:ext cx="3924000" cy="69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85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Generating Robust Motion Maps to Enhance Object Detector Performance</a:t>
            </a:r>
            <a:endParaRPr b="0" i="0" sz="8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85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HENSOLDT Analytics GmbH</a:t>
            </a:r>
            <a:endParaRPr b="0" i="0" sz="8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97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396000" y="6721560"/>
            <a:ext cx="9599400" cy="16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700" u="none" cap="none" strike="noStrike">
                <a:solidFill>
                  <a:srgbClr val="5E5E5D"/>
                </a:solidFill>
                <a:latin typeface="Arial"/>
                <a:ea typeface="Arial"/>
                <a:cs typeface="Arial"/>
                <a:sym typeface="Arial"/>
              </a:rPr>
              <a:t>This document and its content is the property of HENSOLDT Analytics GmbH. It shall not be communicated to any third party without the owner’s written consent. © Copyright HENSOLDT Analytics GmbH 2019-2023. All rights reserved.</a:t>
            </a:r>
            <a:endParaRPr b="0" i="0" sz="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14"/>
          <p:cNvCxnSpPr/>
          <p:nvPr/>
        </p:nvCxnSpPr>
        <p:spPr>
          <a:xfrm>
            <a:off x="2265840" y="3429000"/>
            <a:ext cx="7660080" cy="0"/>
          </a:xfrm>
          <a:prstGeom prst="straightConnector1">
            <a:avLst/>
          </a:prstGeom>
          <a:noFill/>
          <a:ln cap="flat" cmpd="sng" w="12600">
            <a:solidFill>
              <a:srgbClr val="00852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" name="Google Shape;76;p14"/>
          <p:cNvSpPr/>
          <p:nvPr/>
        </p:nvSpPr>
        <p:spPr>
          <a:xfrm>
            <a:off x="13257360" y="-192600"/>
            <a:ext cx="184320" cy="343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1523880" y="2027160"/>
            <a:ext cx="9143640" cy="140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/>
          <p:nvPr/>
        </p:nvSpPr>
        <p:spPr>
          <a:xfrm>
            <a:off x="396000" y="6187680"/>
            <a:ext cx="4284000" cy="5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85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Generating Robust Motion Maps to Enhance Object Detector Performance</a:t>
            </a:r>
            <a:endParaRPr b="0" i="0" sz="8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85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HENSOLDT Analytics GmbH</a:t>
            </a:r>
            <a:endParaRPr b="0" i="0" sz="8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97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396000" y="6721560"/>
            <a:ext cx="9599400" cy="16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700" u="none" cap="none" strike="noStrike">
                <a:solidFill>
                  <a:srgbClr val="5E5E5D"/>
                </a:solidFill>
                <a:latin typeface="Arial"/>
                <a:ea typeface="Arial"/>
                <a:cs typeface="Arial"/>
                <a:sym typeface="Arial"/>
              </a:rPr>
              <a:t>This document and its content is the property of HENSOLDT Analytics GmbH. It shall not be communicated to any third party without the owner’s written consent. © Copyright HENSOLDT Analytics GmbH 2019-2023. All rights reserved.</a:t>
            </a:r>
            <a:endParaRPr b="0" i="0" sz="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11680920" y="0"/>
            <a:ext cx="283680" cy="404280"/>
          </a:xfrm>
          <a:prstGeom prst="rect">
            <a:avLst/>
          </a:prstGeom>
          <a:solidFill>
            <a:srgbClr val="0085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7"/>
          <p:cNvSpPr txBox="1"/>
          <p:nvPr>
            <p:ph type="title"/>
          </p:nvPr>
        </p:nvSpPr>
        <p:spPr>
          <a:xfrm>
            <a:off x="288000" y="36000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cxnSp>
        <p:nvCxnSpPr>
          <p:cNvPr id="132" name="Google Shape;132;p27"/>
          <p:cNvCxnSpPr/>
          <p:nvPr/>
        </p:nvCxnSpPr>
        <p:spPr>
          <a:xfrm>
            <a:off x="0" y="6176160"/>
            <a:ext cx="12191760" cy="0"/>
          </a:xfrm>
          <a:prstGeom prst="straightConnector1">
            <a:avLst/>
          </a:prstGeom>
          <a:noFill/>
          <a:ln cap="flat" cmpd="sng" w="9525">
            <a:solidFill>
              <a:srgbClr val="00852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288000" y="756000"/>
            <a:ext cx="1051524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4" name="Google Shape;134;p27"/>
          <p:cNvSpPr/>
          <p:nvPr/>
        </p:nvSpPr>
        <p:spPr>
          <a:xfrm>
            <a:off x="11547720" y="82080"/>
            <a:ext cx="5396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91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65520" y="6126120"/>
            <a:ext cx="2310840" cy="78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/>
          <p:nvPr>
            <p:ph idx="2" type="body"/>
          </p:nvPr>
        </p:nvSpPr>
        <p:spPr>
          <a:xfrm>
            <a:off x="371520" y="1260000"/>
            <a:ext cx="10428120" cy="444204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0" spcFirstLastPara="1" rIns="91425" wrap="square" tIns="108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/>
          <p:nvPr/>
        </p:nvSpPr>
        <p:spPr>
          <a:xfrm>
            <a:off x="396000" y="6187680"/>
            <a:ext cx="3780000" cy="349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85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Generating Robust Motion Maps to Enhance Object Detector Performance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85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HENSOLDT Analytics GmbH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0"/>
          <p:cNvSpPr/>
          <p:nvPr/>
        </p:nvSpPr>
        <p:spPr>
          <a:xfrm>
            <a:off x="396000" y="6721560"/>
            <a:ext cx="9599400" cy="16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700" strike="noStrike">
                <a:solidFill>
                  <a:srgbClr val="5E5E5D"/>
                </a:solidFill>
                <a:latin typeface="Arial"/>
                <a:ea typeface="Arial"/>
                <a:cs typeface="Arial"/>
                <a:sym typeface="Arial"/>
              </a:rPr>
              <a:t>This document and its content is the property of HENSOLDT Analytics GmbH. It shall not be communicated to any third party without the owner’s written consent. © Copyright HENSOLDT Analytics GmbH 2019-2023. All rights reserved.</a:t>
            </a:r>
            <a:endParaRPr b="0" sz="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40"/>
          <p:cNvPicPr preferRelativeResize="0"/>
          <p:nvPr/>
        </p:nvPicPr>
        <p:blipFill rotWithShape="1">
          <a:blip r:embed="rId1">
            <a:alphaModFix/>
          </a:blip>
          <a:srcRect b="16441" l="10165" r="11591" t="17277"/>
          <a:stretch/>
        </p:blipFill>
        <p:spPr>
          <a:xfrm>
            <a:off x="255240" y="5190120"/>
            <a:ext cx="3123720" cy="89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0"/>
          <p:cNvSpPr/>
          <p:nvPr/>
        </p:nvSpPr>
        <p:spPr>
          <a:xfrm>
            <a:off x="10132920" y="8591040"/>
            <a:ext cx="1843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0"/>
          <p:cNvSpPr/>
          <p:nvPr/>
        </p:nvSpPr>
        <p:spPr>
          <a:xfrm>
            <a:off x="9452520" y="-478440"/>
            <a:ext cx="1843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0"/>
          <p:cNvSpPr/>
          <p:nvPr/>
        </p:nvSpPr>
        <p:spPr>
          <a:xfrm>
            <a:off x="14338440" y="1943280"/>
            <a:ext cx="184320" cy="30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0"/>
          <p:cNvSpPr txBox="1"/>
          <p:nvPr>
            <p:ph idx="1" type="body"/>
          </p:nvPr>
        </p:nvSpPr>
        <p:spPr>
          <a:xfrm>
            <a:off x="35928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3" name="Google Shape;193;p40"/>
          <p:cNvSpPr txBox="1"/>
          <p:nvPr>
            <p:ph idx="2" type="body"/>
          </p:nvPr>
        </p:nvSpPr>
        <p:spPr>
          <a:xfrm>
            <a:off x="359280" y="334440"/>
            <a:ext cx="232776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4" name="Google Shape;194;p4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3"/>
          <p:cNvSpPr/>
          <p:nvPr/>
        </p:nvSpPr>
        <p:spPr>
          <a:xfrm>
            <a:off x="396000" y="6187680"/>
            <a:ext cx="3852000" cy="349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85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Generating Robust Motion Maps to Enhance Object Detector Performance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85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HENSOLDT Analytics GmbH 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3"/>
          <p:cNvSpPr/>
          <p:nvPr/>
        </p:nvSpPr>
        <p:spPr>
          <a:xfrm>
            <a:off x="396000" y="6721560"/>
            <a:ext cx="9599400" cy="16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700" strike="noStrike">
                <a:solidFill>
                  <a:srgbClr val="5E5E5D"/>
                </a:solidFill>
                <a:latin typeface="Arial"/>
                <a:ea typeface="Arial"/>
                <a:cs typeface="Arial"/>
                <a:sym typeface="Arial"/>
              </a:rPr>
              <a:t>This document and its content is the property of HENSOLDT Analytics GmbH. It shall not be communicated to any third party without the owner’s written consent. © Copyright HENSOLDT Analytics GmbH 2019-2023. All rights reserved.</a:t>
            </a:r>
            <a:endParaRPr b="0" sz="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53"/>
          <p:cNvPicPr preferRelativeResize="0"/>
          <p:nvPr/>
        </p:nvPicPr>
        <p:blipFill rotWithShape="1">
          <a:blip r:embed="rId1">
            <a:alphaModFix/>
          </a:blip>
          <a:srcRect b="16441" l="0" r="11592" t="17277"/>
          <a:stretch/>
        </p:blipFill>
        <p:spPr>
          <a:xfrm>
            <a:off x="0" y="5190120"/>
            <a:ext cx="2673000" cy="68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/>
          <p:nvPr/>
        </p:nvSpPr>
        <p:spPr>
          <a:xfrm>
            <a:off x="10132920" y="8591040"/>
            <a:ext cx="1843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3"/>
          <p:cNvSpPr/>
          <p:nvPr/>
        </p:nvSpPr>
        <p:spPr>
          <a:xfrm>
            <a:off x="9452520" y="-478440"/>
            <a:ext cx="18432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3"/>
          <p:cNvSpPr/>
          <p:nvPr/>
        </p:nvSpPr>
        <p:spPr>
          <a:xfrm>
            <a:off x="14338440" y="1943280"/>
            <a:ext cx="184320" cy="30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3"/>
          <p:cNvSpPr txBox="1"/>
          <p:nvPr>
            <p:ph idx="1" type="body"/>
          </p:nvPr>
        </p:nvSpPr>
        <p:spPr>
          <a:xfrm>
            <a:off x="359640" y="2391480"/>
            <a:ext cx="4641480" cy="26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1" name="Google Shape;251;p53"/>
          <p:cNvSpPr txBox="1"/>
          <p:nvPr>
            <p:ph idx="2" type="body"/>
          </p:nvPr>
        </p:nvSpPr>
        <p:spPr>
          <a:xfrm>
            <a:off x="345240" y="334440"/>
            <a:ext cx="232776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2" name="Google Shape;252;p5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jpg"/><Relationship Id="rId10" Type="http://schemas.openxmlformats.org/officeDocument/2006/relationships/image" Target="../media/image25.jp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openxmlformats.org/officeDocument/2006/relationships/image" Target="../media/image14.jpg"/><Relationship Id="rId5" Type="http://schemas.openxmlformats.org/officeDocument/2006/relationships/image" Target="../media/image22.jpg"/><Relationship Id="rId6" Type="http://schemas.openxmlformats.org/officeDocument/2006/relationships/image" Target="../media/image15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19.jpg"/><Relationship Id="rId5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33.jpg"/><Relationship Id="rId6" Type="http://schemas.openxmlformats.org/officeDocument/2006/relationships/image" Target="../media/image29.jpg"/><Relationship Id="rId7" Type="http://schemas.openxmlformats.org/officeDocument/2006/relationships/image" Target="../media/image27.jpg"/><Relationship Id="rId8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jpg"/><Relationship Id="rId4" Type="http://schemas.openxmlformats.org/officeDocument/2006/relationships/image" Target="../media/image37.jpg"/><Relationship Id="rId5" Type="http://schemas.openxmlformats.org/officeDocument/2006/relationships/image" Target="../media/image44.jpg"/><Relationship Id="rId6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Relationship Id="rId4" Type="http://schemas.openxmlformats.org/officeDocument/2006/relationships/image" Target="../media/image5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Relationship Id="rId4" Type="http://schemas.openxmlformats.org/officeDocument/2006/relationships/image" Target="../media/image4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jpg"/><Relationship Id="rId4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Relationship Id="rId6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56.jpg"/><Relationship Id="rId5" Type="http://schemas.openxmlformats.org/officeDocument/2006/relationships/image" Target="../media/image6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Relationship Id="rId5" Type="http://schemas.openxmlformats.org/officeDocument/2006/relationships/image" Target="../media/image54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5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Video Registration : Frames 1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4000" y="2016000"/>
            <a:ext cx="5647320" cy="31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5"/>
          <p:cNvSpPr txBox="1"/>
          <p:nvPr/>
        </p:nvSpPr>
        <p:spPr>
          <a:xfrm>
            <a:off x="4708440" y="5256000"/>
            <a:ext cx="335556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6 : 1st frame from BMX-bumps video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5"/>
          <p:cNvSpPr txBox="1"/>
          <p:nvPr/>
        </p:nvSpPr>
        <p:spPr>
          <a:xfrm>
            <a:off x="288000" y="129636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camera captures a first frame.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6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Video Registration : Frames 2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76"/>
          <p:cNvSpPr txBox="1"/>
          <p:nvPr/>
        </p:nvSpPr>
        <p:spPr>
          <a:xfrm>
            <a:off x="4708440" y="5256000"/>
            <a:ext cx="335556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7 : 2nd frame from BMX-bumps video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6"/>
          <p:cNvSpPr txBox="1"/>
          <p:nvPr/>
        </p:nvSpPr>
        <p:spPr>
          <a:xfrm>
            <a:off x="288000" y="129636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camera captures a second frame.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4360" y="2016000"/>
            <a:ext cx="5647320" cy="317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7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Video Registration : Frames 3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77"/>
          <p:cNvSpPr txBox="1"/>
          <p:nvPr/>
        </p:nvSpPr>
        <p:spPr>
          <a:xfrm>
            <a:off x="4708440" y="5256000"/>
            <a:ext cx="335556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8 : 3rd frame from BMX-bumps video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77"/>
          <p:cNvSpPr txBox="1"/>
          <p:nvPr/>
        </p:nvSpPr>
        <p:spPr>
          <a:xfrm>
            <a:off x="288000" y="129636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camera captures a third frame.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4360" y="2014200"/>
            <a:ext cx="5650560" cy="317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8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Video Registration : Panorama of 3 frames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78"/>
          <p:cNvSpPr txBox="1"/>
          <p:nvPr/>
        </p:nvSpPr>
        <p:spPr>
          <a:xfrm>
            <a:off x="4708440" y="5256000"/>
            <a:ext cx="335556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9 : 3rd frame from BMX-bumps video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8"/>
          <p:cNvSpPr txBox="1"/>
          <p:nvPr/>
        </p:nvSpPr>
        <p:spPr>
          <a:xfrm>
            <a:off x="288000" y="129636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possible to align all the frames together with respect to a point of view reference.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4000" y="2061360"/>
            <a:ext cx="5639760" cy="312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9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Video Registration : Panorama Creation 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79"/>
          <p:cNvSpPr txBox="1"/>
          <p:nvPr/>
        </p:nvSpPr>
        <p:spPr>
          <a:xfrm>
            <a:off x="576000" y="3290400"/>
            <a:ext cx="1944000" cy="52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10 : Batch of N frames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79"/>
          <p:cNvSpPr txBox="1"/>
          <p:nvPr/>
        </p:nvSpPr>
        <p:spPr>
          <a:xfrm>
            <a:off x="288000" y="129636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Registration procedure as proposed in [3].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920" y="1649880"/>
            <a:ext cx="1036080" cy="582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79"/>
          <p:cNvCxnSpPr/>
          <p:nvPr/>
        </p:nvCxnSpPr>
        <p:spPr>
          <a:xfrm>
            <a:off x="1512000" y="2304000"/>
            <a:ext cx="0" cy="21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79"/>
          <p:cNvSpPr txBox="1"/>
          <p:nvPr/>
        </p:nvSpPr>
        <p:spPr>
          <a:xfrm>
            <a:off x="2215080" y="2008800"/>
            <a:ext cx="142992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100" strike="noStrike"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83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79"/>
          <p:cNvCxnSpPr/>
          <p:nvPr/>
        </p:nvCxnSpPr>
        <p:spPr>
          <a:xfrm>
            <a:off x="2376000" y="2448000"/>
            <a:ext cx="93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p79"/>
          <p:cNvSpPr txBox="1"/>
          <p:nvPr/>
        </p:nvSpPr>
        <p:spPr>
          <a:xfrm>
            <a:off x="2242800" y="2592000"/>
            <a:ext cx="1357200" cy="264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100" strike="noStrike">
                <a:latin typeface="Arial"/>
                <a:ea typeface="Arial"/>
                <a:cs typeface="Arial"/>
                <a:sym typeface="Arial"/>
              </a:rPr>
              <a:t>Matching Features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2000" y="1698840"/>
            <a:ext cx="1944000" cy="1541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79"/>
          <p:cNvCxnSpPr/>
          <p:nvPr/>
        </p:nvCxnSpPr>
        <p:spPr>
          <a:xfrm>
            <a:off x="5832000" y="2448000"/>
            <a:ext cx="93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4" name="Google Shape;424;p79"/>
          <p:cNvSpPr txBox="1"/>
          <p:nvPr/>
        </p:nvSpPr>
        <p:spPr>
          <a:xfrm>
            <a:off x="5616000" y="1967400"/>
            <a:ext cx="142992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100" strike="noStrike">
                <a:latin typeface="Arial"/>
                <a:ea typeface="Arial"/>
                <a:cs typeface="Arial"/>
                <a:sym typeface="Arial"/>
              </a:rPr>
              <a:t>Homographies Estimation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9920" y="2623680"/>
            <a:ext cx="1036080" cy="58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8000" y="5187240"/>
            <a:ext cx="1512000" cy="6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6320" y="5184000"/>
            <a:ext cx="1543680" cy="65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68960" y="5187240"/>
            <a:ext cx="153504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92000" y="3966840"/>
            <a:ext cx="1518840" cy="64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08000" y="3970080"/>
            <a:ext cx="1512000" cy="6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00600" y="3960000"/>
            <a:ext cx="15354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9"/>
          <p:cNvSpPr txBox="1"/>
          <p:nvPr/>
        </p:nvSpPr>
        <p:spPr>
          <a:xfrm>
            <a:off x="4464000" y="4696920"/>
            <a:ext cx="2664000" cy="6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12: Registered frames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3672000" y="3290760"/>
            <a:ext cx="1944000" cy="6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11: Feature Extraction &amp; Matching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92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/>
          <p:nvPr/>
        </p:nvSpPr>
        <p:spPr>
          <a:xfrm>
            <a:off x="2448000" y="3815640"/>
            <a:ext cx="5832000" cy="115236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79"/>
          <p:cNvSpPr/>
          <p:nvPr/>
        </p:nvSpPr>
        <p:spPr>
          <a:xfrm>
            <a:off x="2448000" y="4968000"/>
            <a:ext cx="5832000" cy="115236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9"/>
          <p:cNvSpPr txBox="1"/>
          <p:nvPr/>
        </p:nvSpPr>
        <p:spPr>
          <a:xfrm>
            <a:off x="4032000" y="5884920"/>
            <a:ext cx="2664000" cy="6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13: Support of the Registered frames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79"/>
          <p:cNvCxnSpPr/>
          <p:nvPr/>
        </p:nvCxnSpPr>
        <p:spPr>
          <a:xfrm>
            <a:off x="8856000" y="2448000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79"/>
          <p:cNvCxnSpPr/>
          <p:nvPr/>
        </p:nvCxnSpPr>
        <p:spPr>
          <a:xfrm>
            <a:off x="10224000" y="2448000"/>
            <a:ext cx="0" cy="252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p79"/>
          <p:cNvCxnSpPr/>
          <p:nvPr/>
        </p:nvCxnSpPr>
        <p:spPr>
          <a:xfrm rot="10800000">
            <a:off x="8784000" y="4968000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79"/>
          <p:cNvSpPr txBox="1"/>
          <p:nvPr/>
        </p:nvSpPr>
        <p:spPr>
          <a:xfrm>
            <a:off x="10330560" y="3402360"/>
            <a:ext cx="1765440" cy="845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100" strike="noStrike">
                <a:latin typeface="Arial"/>
                <a:ea typeface="Arial"/>
                <a:cs typeface="Arial"/>
                <a:sym typeface="Arial"/>
              </a:rPr>
              <a:t>Frame Alignment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2183"/>
              </a:spcBef>
              <a:spcAft>
                <a:spcPts val="0"/>
              </a:spcAft>
              <a:buNone/>
            </a:pPr>
            <a:r>
              <a:rPr b="0" lang="de-DE" sz="1100" strike="noStrike">
                <a:latin typeface="Arial"/>
                <a:ea typeface="Arial"/>
                <a:cs typeface="Arial"/>
                <a:sym typeface="Arial"/>
              </a:rPr>
              <a:t>using the Homographies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2183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7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84000" y="1656000"/>
            <a:ext cx="1638000" cy="1716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79"/>
          <p:cNvCxnSpPr/>
          <p:nvPr/>
        </p:nvCxnSpPr>
        <p:spPr>
          <a:xfrm rot="10800000">
            <a:off x="4248000" y="4320000"/>
            <a:ext cx="21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p79"/>
          <p:cNvCxnSpPr/>
          <p:nvPr/>
        </p:nvCxnSpPr>
        <p:spPr>
          <a:xfrm rot="10800000">
            <a:off x="6264000" y="4320000"/>
            <a:ext cx="21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p79"/>
          <p:cNvCxnSpPr/>
          <p:nvPr/>
        </p:nvCxnSpPr>
        <p:spPr>
          <a:xfrm rot="10800000">
            <a:off x="4248000" y="5544000"/>
            <a:ext cx="21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79"/>
          <p:cNvCxnSpPr/>
          <p:nvPr/>
        </p:nvCxnSpPr>
        <p:spPr>
          <a:xfrm rot="10800000">
            <a:off x="6264000" y="5544000"/>
            <a:ext cx="21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0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Video Registration : Resulting Panorama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0"/>
          <p:cNvSpPr txBox="1"/>
          <p:nvPr/>
        </p:nvSpPr>
        <p:spPr>
          <a:xfrm>
            <a:off x="4708440" y="5616000"/>
            <a:ext cx="3355560" cy="6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14: Resulting panorama made of 20 frames with the 10th frame as reference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92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0"/>
          <p:cNvSpPr txBox="1"/>
          <p:nvPr/>
        </p:nvSpPr>
        <p:spPr>
          <a:xfrm>
            <a:off x="288000" y="129636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a batch of 20 frames captured by moving camera, it is possible to obtain this panorama :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00" y="1728000"/>
            <a:ext cx="9086400" cy="3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Motion Detection : Separating the Motion from the Background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81"/>
          <p:cNvSpPr txBox="1"/>
          <p:nvPr/>
        </p:nvSpPr>
        <p:spPr>
          <a:xfrm>
            <a:off x="288000" y="129636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separate what is moving (the bike) from what is static (the background) ?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00" y="2396520"/>
            <a:ext cx="3422880" cy="192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3120" y="2396160"/>
            <a:ext cx="3422880" cy="192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4000" y="2376000"/>
            <a:ext cx="3456000" cy="19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81"/>
          <p:cNvSpPr txBox="1"/>
          <p:nvPr/>
        </p:nvSpPr>
        <p:spPr>
          <a:xfrm>
            <a:off x="3924000" y="3168000"/>
            <a:ext cx="360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81"/>
          <p:cNvSpPr txBox="1"/>
          <p:nvPr/>
        </p:nvSpPr>
        <p:spPr>
          <a:xfrm>
            <a:off x="8028000" y="3168360"/>
            <a:ext cx="360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81"/>
          <p:cNvSpPr txBox="1"/>
          <p:nvPr/>
        </p:nvSpPr>
        <p:spPr>
          <a:xfrm>
            <a:off x="1080000" y="4248000"/>
            <a:ext cx="1728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Orignal RGB frame</a:t>
            </a:r>
            <a:endParaRPr b="0" sz="12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1"/>
          <p:cNvSpPr txBox="1"/>
          <p:nvPr/>
        </p:nvSpPr>
        <p:spPr>
          <a:xfrm>
            <a:off x="5724000" y="4248360"/>
            <a:ext cx="1728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Background</a:t>
            </a:r>
            <a:endParaRPr b="0" sz="12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1"/>
          <p:cNvSpPr txBox="1"/>
          <p:nvPr/>
        </p:nvSpPr>
        <p:spPr>
          <a:xfrm>
            <a:off x="9576000" y="4248360"/>
            <a:ext cx="1728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Motion Detected</a:t>
            </a:r>
            <a:endParaRPr b="0" sz="12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81"/>
          <p:cNvSpPr txBox="1"/>
          <p:nvPr/>
        </p:nvSpPr>
        <p:spPr>
          <a:xfrm>
            <a:off x="5112000" y="4680000"/>
            <a:ext cx="3240000" cy="6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15: Foreground/Background Segmentation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2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Motion Detection : Separating Motion from the Background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2"/>
          <p:cNvSpPr txBox="1"/>
          <p:nvPr/>
        </p:nvSpPr>
        <p:spPr>
          <a:xfrm>
            <a:off x="288000" y="129636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formulation :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Char char="−"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Registered frames are stored in X as :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274" lvl="1" marL="864000" marR="0" rtl="0" algn="l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Char char="−"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where, vec(.) is the function to vectorize a frame; 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Char char="−"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refers to the </a:t>
            </a:r>
            <a:r>
              <a:rPr b="0" i="1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-th registered frame of </a:t>
            </a:r>
            <a:r>
              <a:rPr b="0" i="1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respect to the </a:t>
            </a:r>
            <a:r>
              <a:rPr b="0" i="1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anchor frame</a:t>
            </a: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Char char="−"/>
            </a:pP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Then, </a:t>
            </a:r>
            <a:r>
              <a:rPr b="0" i="1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de-D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be decomposed [4] as :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274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274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4880" y="2244600"/>
            <a:ext cx="3525120" cy="3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3790" y="4213125"/>
            <a:ext cx="3826080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4000" y="3155880"/>
            <a:ext cx="283680" cy="24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3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Motion Detection : Resulting Decomposition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3"/>
          <p:cNvSpPr txBox="1"/>
          <p:nvPr/>
        </p:nvSpPr>
        <p:spPr>
          <a:xfrm>
            <a:off x="288000" y="129636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Decompostion of </a:t>
            </a:r>
            <a:r>
              <a:rPr b="0" i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Paragliding</a:t>
            </a: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video from </a:t>
            </a:r>
            <a:r>
              <a:rPr b="0" i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Davis</a:t>
            </a: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 :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3"/>
          <p:cNvSpPr txBox="1"/>
          <p:nvPr/>
        </p:nvSpPr>
        <p:spPr>
          <a:xfrm>
            <a:off x="288000" y="360000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Decompostion of drone video from Analytics dataset :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7800" y="1610640"/>
            <a:ext cx="3058200" cy="171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0000" y="1620360"/>
            <a:ext cx="3074040" cy="172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000" y="1608120"/>
            <a:ext cx="3096000" cy="17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3"/>
          <p:cNvSpPr txBox="1"/>
          <p:nvPr/>
        </p:nvSpPr>
        <p:spPr>
          <a:xfrm>
            <a:off x="3816000" y="2268360"/>
            <a:ext cx="360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83"/>
          <p:cNvSpPr txBox="1"/>
          <p:nvPr/>
        </p:nvSpPr>
        <p:spPr>
          <a:xfrm>
            <a:off x="7776000" y="2304360"/>
            <a:ext cx="360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83"/>
          <p:cNvPicPr preferRelativeResize="0"/>
          <p:nvPr/>
        </p:nvPicPr>
        <p:blipFill rotWithShape="1">
          <a:blip r:embed="rId6">
            <a:alphaModFix/>
          </a:blip>
          <a:srcRect b="35944" l="48442" r="29815" t="41962"/>
          <a:stretch/>
        </p:blipFill>
        <p:spPr>
          <a:xfrm>
            <a:off x="252360" y="3924000"/>
            <a:ext cx="3527640" cy="201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83"/>
          <p:cNvPicPr preferRelativeResize="0"/>
          <p:nvPr/>
        </p:nvPicPr>
        <p:blipFill rotWithShape="1">
          <a:blip r:embed="rId7">
            <a:alphaModFix/>
          </a:blip>
          <a:srcRect b="35290" l="48953" r="29076" t="42390"/>
          <a:stretch/>
        </p:blipFill>
        <p:spPr>
          <a:xfrm>
            <a:off x="8297640" y="3924000"/>
            <a:ext cx="3528360" cy="2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83"/>
          <p:cNvPicPr preferRelativeResize="0"/>
          <p:nvPr/>
        </p:nvPicPr>
        <p:blipFill rotWithShape="1">
          <a:blip r:embed="rId8">
            <a:alphaModFix/>
          </a:blip>
          <a:srcRect b="34819" l="49261" r="28630" t="42721"/>
          <a:stretch/>
        </p:blipFill>
        <p:spPr>
          <a:xfrm>
            <a:off x="4336920" y="3924000"/>
            <a:ext cx="3528360" cy="2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83"/>
          <p:cNvSpPr/>
          <p:nvPr/>
        </p:nvSpPr>
        <p:spPr>
          <a:xfrm>
            <a:off x="1152000" y="4428000"/>
            <a:ext cx="648000" cy="432000"/>
          </a:xfrm>
          <a:prstGeom prst="rect">
            <a:avLst/>
          </a:prstGeom>
          <a:noFill/>
          <a:ln cap="flat" cmpd="sng" w="29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83"/>
          <p:cNvSpPr/>
          <p:nvPr/>
        </p:nvSpPr>
        <p:spPr>
          <a:xfrm>
            <a:off x="8928000" y="4428000"/>
            <a:ext cx="648000" cy="432000"/>
          </a:xfrm>
          <a:prstGeom prst="rect">
            <a:avLst/>
          </a:prstGeom>
          <a:noFill/>
          <a:ln cap="flat" cmpd="sng" w="29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3"/>
          <p:cNvSpPr txBox="1"/>
          <p:nvPr/>
        </p:nvSpPr>
        <p:spPr>
          <a:xfrm>
            <a:off x="3888000" y="4788360"/>
            <a:ext cx="360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83"/>
          <p:cNvSpPr txBox="1"/>
          <p:nvPr/>
        </p:nvSpPr>
        <p:spPr>
          <a:xfrm>
            <a:off x="7920000" y="4788000"/>
            <a:ext cx="360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3"/>
          <p:cNvSpPr txBox="1"/>
          <p:nvPr/>
        </p:nvSpPr>
        <p:spPr>
          <a:xfrm>
            <a:off x="4284000" y="3384000"/>
            <a:ext cx="4536000" cy="6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16: Paragliding Foreground/Backgroud Segmentation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3"/>
          <p:cNvSpPr txBox="1"/>
          <p:nvPr/>
        </p:nvSpPr>
        <p:spPr>
          <a:xfrm>
            <a:off x="3528000" y="5940000"/>
            <a:ext cx="5688000" cy="6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17: Foreground/Backgroud Segmentation of Drone video from Analytics Dataset 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84"/>
          <p:cNvPicPr preferRelativeResize="0"/>
          <p:nvPr/>
        </p:nvPicPr>
        <p:blipFill rotWithShape="1">
          <a:blip r:embed="rId3">
            <a:alphaModFix/>
          </a:blip>
          <a:srcRect b="21054" l="30168" r="47979" t="50593"/>
          <a:stretch/>
        </p:blipFill>
        <p:spPr>
          <a:xfrm>
            <a:off x="1080360" y="1800360"/>
            <a:ext cx="2663640" cy="194364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84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Post-processing : Object Detection Input Creation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84"/>
          <p:cNvSpPr txBox="1"/>
          <p:nvPr/>
        </p:nvSpPr>
        <p:spPr>
          <a:xfrm>
            <a:off x="288000" y="129636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Creation of </a:t>
            </a:r>
            <a:r>
              <a:rPr b="0" i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 Motion Map</a:t>
            </a: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0" i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Trajectory Map</a:t>
            </a: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4">
            <a:alphaModFix/>
          </a:blip>
          <a:srcRect b="21060" l="30168" r="47982" t="50593"/>
          <a:stretch/>
        </p:blipFill>
        <p:spPr>
          <a:xfrm>
            <a:off x="6192000" y="1800000"/>
            <a:ext cx="2663280" cy="19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4"/>
          <p:cNvPicPr preferRelativeResize="0"/>
          <p:nvPr/>
        </p:nvPicPr>
        <p:blipFill rotWithShape="1">
          <a:blip r:embed="rId5">
            <a:alphaModFix/>
          </a:blip>
          <a:srcRect b="21060" l="30168" r="47982" t="50593"/>
          <a:stretch/>
        </p:blipFill>
        <p:spPr>
          <a:xfrm>
            <a:off x="6192720" y="3975840"/>
            <a:ext cx="2663280" cy="19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 b="21066" l="30168" r="47984" t="50593"/>
          <a:stretch/>
        </p:blipFill>
        <p:spPr>
          <a:xfrm>
            <a:off x="1081080" y="3960000"/>
            <a:ext cx="2662920" cy="1942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84"/>
          <p:cNvCxnSpPr/>
          <p:nvPr/>
        </p:nvCxnSpPr>
        <p:spPr>
          <a:xfrm>
            <a:off x="3744000" y="2736000"/>
            <a:ext cx="2448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0" name="Google Shape;510;p84"/>
          <p:cNvCxnSpPr/>
          <p:nvPr/>
        </p:nvCxnSpPr>
        <p:spPr>
          <a:xfrm rot="10800000">
            <a:off x="3744000" y="5040000"/>
            <a:ext cx="244872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1" name="Google Shape;511;p84"/>
          <p:cNvCxnSpPr/>
          <p:nvPr/>
        </p:nvCxnSpPr>
        <p:spPr>
          <a:xfrm>
            <a:off x="10224000" y="2736000"/>
            <a:ext cx="0" cy="226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84"/>
          <p:cNvCxnSpPr/>
          <p:nvPr/>
        </p:nvCxnSpPr>
        <p:spPr>
          <a:xfrm>
            <a:off x="8855280" y="2736000"/>
            <a:ext cx="136872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3" name="Google Shape;513;p84"/>
          <p:cNvCxnSpPr/>
          <p:nvPr/>
        </p:nvCxnSpPr>
        <p:spPr>
          <a:xfrm rot="10800000">
            <a:off x="8856000" y="5004000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4" name="Google Shape;514;p84"/>
          <p:cNvSpPr txBox="1"/>
          <p:nvPr/>
        </p:nvSpPr>
        <p:spPr>
          <a:xfrm>
            <a:off x="10296000" y="3744000"/>
            <a:ext cx="16560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-DE" sz="1100" strike="noStrike">
                <a:latin typeface="Arial"/>
                <a:ea typeface="Arial"/>
                <a:cs typeface="Arial"/>
                <a:sym typeface="Arial"/>
              </a:rPr>
              <a:t>Otsu</a:t>
            </a:r>
            <a:r>
              <a:rPr b="0" lang="de-DE" sz="1100" strike="noStrike">
                <a:latin typeface="Arial"/>
                <a:ea typeface="Arial"/>
                <a:cs typeface="Arial"/>
                <a:sym typeface="Arial"/>
              </a:rPr>
              <a:t> [5] Thresholding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84"/>
          <p:cNvSpPr txBox="1"/>
          <p:nvPr/>
        </p:nvSpPr>
        <p:spPr>
          <a:xfrm>
            <a:off x="3960000" y="2304000"/>
            <a:ext cx="206316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100" strike="noStrike">
                <a:latin typeface="Arial"/>
                <a:ea typeface="Arial"/>
                <a:cs typeface="Arial"/>
                <a:sym typeface="Arial"/>
              </a:rPr>
              <a:t>Motion Detection with RPCA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84"/>
          <p:cNvSpPr txBox="1"/>
          <p:nvPr/>
        </p:nvSpPr>
        <p:spPr>
          <a:xfrm>
            <a:off x="3984840" y="4572000"/>
            <a:ext cx="206316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100" strike="noStrike">
                <a:latin typeface="Arial"/>
                <a:ea typeface="Arial"/>
                <a:cs typeface="Arial"/>
                <a:sym typeface="Arial"/>
              </a:rPr>
              <a:t>Binary Motion Map Accumulation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84"/>
          <p:cNvSpPr txBox="1"/>
          <p:nvPr/>
        </p:nvSpPr>
        <p:spPr>
          <a:xfrm>
            <a:off x="720000" y="3722400"/>
            <a:ext cx="335556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18: RGB frame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92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4"/>
          <p:cNvSpPr txBox="1"/>
          <p:nvPr/>
        </p:nvSpPr>
        <p:spPr>
          <a:xfrm>
            <a:off x="5860440" y="3722400"/>
            <a:ext cx="335556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19: Raw Motion Map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92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4"/>
          <p:cNvSpPr txBox="1"/>
          <p:nvPr/>
        </p:nvSpPr>
        <p:spPr>
          <a:xfrm>
            <a:off x="5933520" y="5904000"/>
            <a:ext cx="335556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21: Binary Motion Map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92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 txBox="1"/>
          <p:nvPr/>
        </p:nvSpPr>
        <p:spPr>
          <a:xfrm>
            <a:off x="792000" y="5904000"/>
            <a:ext cx="335556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20: Trajectory Map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92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84"/>
          <p:cNvSpPr/>
          <p:nvPr/>
        </p:nvSpPr>
        <p:spPr>
          <a:xfrm>
            <a:off x="2592000" y="2088000"/>
            <a:ext cx="720000" cy="576000"/>
          </a:xfrm>
          <a:prstGeom prst="rect">
            <a:avLst/>
          </a:prstGeom>
          <a:noFill/>
          <a:ln cap="flat" cmpd="sng" w="12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7"/>
          <p:cNvSpPr txBox="1"/>
          <p:nvPr/>
        </p:nvSpPr>
        <p:spPr>
          <a:xfrm>
            <a:off x="1523875" y="2027152"/>
            <a:ext cx="91437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5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5200" u="none" cap="none" strike="noStrike">
                <a:solidFill>
                  <a:srgbClr val="5E5E5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HENSOLDT Analytics</a:t>
            </a:r>
            <a:endParaRPr b="0" i="0" sz="5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67"/>
          <p:cNvSpPr txBox="1"/>
          <p:nvPr/>
        </p:nvSpPr>
        <p:spPr>
          <a:xfrm>
            <a:off x="1523875" y="3096000"/>
            <a:ext cx="9143700" cy="3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85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600" u="none" cap="none" strike="noStrike">
                <a:solidFill>
                  <a:srgbClr val="0085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Generating Robust Motion Maps to Enhance Object Detector Performance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151"/>
              </a:spcBef>
              <a:spcAft>
                <a:spcPts val="0"/>
              </a:spcAft>
              <a:buNone/>
            </a:pPr>
            <a:r>
              <a:rPr b="0" i="0" lang="de-DE" sz="2000" u="none" cap="none" strike="noStrike">
                <a:solidFill>
                  <a:srgbClr val="0085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Sébastien Grand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i="1" lang="de-DE" sz="2000" u="none" cap="none" strike="noStrike">
                <a:solidFill>
                  <a:srgbClr val="0085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Supervisor:</a:t>
            </a:r>
            <a:r>
              <a:rPr b="0" i="0" lang="de-DE" sz="2000" u="none" cap="none" strike="noStrike">
                <a:solidFill>
                  <a:srgbClr val="0085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Dr. Jonathan Kobold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i="0" lang="de-DE" sz="2000" u="none" cap="none" strike="noStrike">
                <a:solidFill>
                  <a:srgbClr val="0085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06/02/2023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i="0" lang="de-DE" sz="2000" u="none" cap="none" strike="noStrike">
                <a:solidFill>
                  <a:srgbClr val="0085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ModIA - Enseeiht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00" y="216000"/>
            <a:ext cx="3960000" cy="89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5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Results : Datasets &amp; Metrics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85"/>
          <p:cNvSpPr txBox="1"/>
          <p:nvPr/>
        </p:nvSpPr>
        <p:spPr>
          <a:xfrm>
            <a:off x="288000" y="129636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85"/>
          <p:cNvSpPr/>
          <p:nvPr/>
        </p:nvSpPr>
        <p:spPr>
          <a:xfrm>
            <a:off x="216000" y="1197360"/>
            <a:ext cx="1072800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920"/>
              <a:buFont typeface="Arial"/>
              <a:buChar char="•"/>
            </a:pPr>
            <a:r>
              <a:rPr b="0" lang="de-DE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two datasets used for </a:t>
            </a:r>
            <a:r>
              <a:rPr b="0" i="1" lang="de-DE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r>
              <a:rPr b="0" lang="de-DE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: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1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Davis</a:t>
            </a: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Challenge dataset :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3" marL="8640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for </a:t>
            </a:r>
            <a:r>
              <a:rPr b="0" i="1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Background/Foreground Separation</a:t>
            </a: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3" marL="8640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filming </a:t>
            </a:r>
            <a:r>
              <a:rPr b="0" i="1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is moving</a:t>
            </a: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1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ChangeDetection.net</a:t>
            </a: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[6] dataset :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3" marL="8640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for testing </a:t>
            </a:r>
            <a:r>
              <a:rPr b="0" i="1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 detection</a:t>
            </a: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algorithm;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3" marL="8640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de-D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filming camera jitters or the background is dynamic;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06320" lvl="0" marL="2286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192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0" y="3924360"/>
            <a:ext cx="3393720" cy="19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280" y="3888000"/>
            <a:ext cx="3458520" cy="19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85"/>
          <p:cNvSpPr/>
          <p:nvPr/>
        </p:nvSpPr>
        <p:spPr>
          <a:xfrm>
            <a:off x="4968000" y="4284000"/>
            <a:ext cx="1584000" cy="1152000"/>
          </a:xfrm>
          <a:prstGeom prst="rect">
            <a:avLst/>
          </a:prstGeom>
          <a:noFill/>
          <a:ln cap="flat" cmpd="sng" w="29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85"/>
          <p:cNvSpPr txBox="1"/>
          <p:nvPr/>
        </p:nvSpPr>
        <p:spPr>
          <a:xfrm>
            <a:off x="5040000" y="4716000"/>
            <a:ext cx="1512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Compared to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85"/>
          <p:cNvCxnSpPr/>
          <p:nvPr/>
        </p:nvCxnSpPr>
        <p:spPr>
          <a:xfrm>
            <a:off x="4248000" y="4896000"/>
            <a:ext cx="72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4" name="Google Shape;534;p85"/>
          <p:cNvCxnSpPr/>
          <p:nvPr/>
        </p:nvCxnSpPr>
        <p:spPr>
          <a:xfrm>
            <a:off x="6516000" y="4896000"/>
            <a:ext cx="72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5" name="Google Shape;535;p85"/>
          <p:cNvSpPr txBox="1"/>
          <p:nvPr/>
        </p:nvSpPr>
        <p:spPr>
          <a:xfrm>
            <a:off x="864000" y="5772240"/>
            <a:ext cx="4356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22:Motion Detection Result on BMX video</a:t>
            </a:r>
            <a:endParaRPr b="0" sz="12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85"/>
          <p:cNvSpPr txBox="1"/>
          <p:nvPr/>
        </p:nvSpPr>
        <p:spPr>
          <a:xfrm>
            <a:off x="7020000" y="5760360"/>
            <a:ext cx="4212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23: Ground Truth of BMX-bumps segmentation</a:t>
            </a:r>
            <a:endParaRPr b="0" sz="12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6"/>
          <p:cNvSpPr txBox="1"/>
          <p:nvPr/>
        </p:nvSpPr>
        <p:spPr>
          <a:xfrm>
            <a:off x="285480" y="72108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Results : Results &amp; Discussions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86"/>
          <p:cNvSpPr/>
          <p:nvPr/>
        </p:nvSpPr>
        <p:spPr>
          <a:xfrm>
            <a:off x="216000" y="4005360"/>
            <a:ext cx="10728000" cy="2186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Positive (TP) : The model prediction matches the ground truth;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Positive (FP) : The model predicted a label that does not match the ground truth;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Negative (FN) : The model does not predict a label, but a ground truth label exists;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 (P) : TP / (TP + FP)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 (R) : TP / (TP + FN)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F-measure/F1-score: 2 PR/ (P + R)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86"/>
          <p:cNvSpPr txBox="1"/>
          <p:nvPr/>
        </p:nvSpPr>
        <p:spPr>
          <a:xfrm>
            <a:off x="288000" y="1152000"/>
            <a:ext cx="8496000" cy="6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Results of the experiments conducted on the Davis and CDnet datasets: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800" y="1512000"/>
            <a:ext cx="8953200" cy="231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/>
          <p:nvPr/>
        </p:nvSpPr>
        <p:spPr>
          <a:xfrm>
            <a:off x="288000" y="1557360"/>
            <a:ext cx="668088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for Object Detection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Data for Object Detection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Procedure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 &amp; Results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87"/>
          <p:cNvSpPr txBox="1"/>
          <p:nvPr/>
        </p:nvSpPr>
        <p:spPr>
          <a:xfrm>
            <a:off x="285120" y="72072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Object Detection 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8"/>
          <p:cNvSpPr/>
          <p:nvPr/>
        </p:nvSpPr>
        <p:spPr>
          <a:xfrm>
            <a:off x="360000" y="1845360"/>
            <a:ext cx="4608000" cy="269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Characteristics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motion compensation;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Tiny drones;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Low-contrast;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videos;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~50 frames / video;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8"/>
          <p:cNvSpPr txBox="1"/>
          <p:nvPr/>
        </p:nvSpPr>
        <p:spPr>
          <a:xfrm>
            <a:off x="285120" y="72072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Dataset for Object Detection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8"/>
          <p:cNvSpPr txBox="1"/>
          <p:nvPr/>
        </p:nvSpPr>
        <p:spPr>
          <a:xfrm>
            <a:off x="288000" y="1224000"/>
            <a:ext cx="4104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-DE" sz="2000" strike="noStrike">
                <a:latin typeface="Arial"/>
                <a:ea typeface="Arial"/>
                <a:cs typeface="Arial"/>
                <a:sym typeface="Arial"/>
              </a:rPr>
              <a:t>Slow Motion</a:t>
            </a:r>
            <a:r>
              <a:rPr b="0" lang="de-DE" sz="2000" strike="noStrike">
                <a:latin typeface="Arial"/>
                <a:ea typeface="Arial"/>
                <a:cs typeface="Arial"/>
                <a:sym typeface="Arial"/>
              </a:rPr>
              <a:t> Camera Dataset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8"/>
          <p:cNvSpPr txBox="1"/>
          <p:nvPr/>
        </p:nvSpPr>
        <p:spPr>
          <a:xfrm>
            <a:off x="6392520" y="437148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88"/>
          <p:cNvSpPr txBox="1"/>
          <p:nvPr/>
        </p:nvSpPr>
        <p:spPr>
          <a:xfrm>
            <a:off x="3223800" y="243720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88"/>
          <p:cNvPicPr preferRelativeResize="0"/>
          <p:nvPr/>
        </p:nvPicPr>
        <p:blipFill rotWithShape="1">
          <a:blip r:embed="rId3">
            <a:alphaModFix/>
          </a:blip>
          <a:srcRect b="24133" l="24988" r="38979" t="34898"/>
          <a:stretch/>
        </p:blipFill>
        <p:spPr>
          <a:xfrm>
            <a:off x="3240000" y="2808000"/>
            <a:ext cx="4391280" cy="28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8"/>
          <p:cNvPicPr preferRelativeResize="0"/>
          <p:nvPr/>
        </p:nvPicPr>
        <p:blipFill rotWithShape="1">
          <a:blip r:embed="rId4">
            <a:alphaModFix/>
          </a:blip>
          <a:srcRect b="24199" l="24992" r="38850" t="34898"/>
          <a:stretch/>
        </p:blipFill>
        <p:spPr>
          <a:xfrm>
            <a:off x="7688520" y="2808000"/>
            <a:ext cx="4407480" cy="280404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8"/>
          <p:cNvSpPr txBox="1"/>
          <p:nvPr/>
        </p:nvSpPr>
        <p:spPr>
          <a:xfrm>
            <a:off x="5184000" y="5688000"/>
            <a:ext cx="5148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4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24: Example of </a:t>
            </a:r>
            <a:r>
              <a:rPr b="0" i="1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RGB frame</a:t>
            </a:r>
            <a:r>
              <a:rPr b="0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1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Motion Map</a:t>
            </a:r>
            <a:r>
              <a:rPr b="0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b="0" i="1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slow motion</a:t>
            </a:r>
            <a:r>
              <a:rPr b="0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</a:t>
            </a:r>
            <a:endParaRPr b="0" sz="11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88"/>
          <p:cNvSpPr/>
          <p:nvPr/>
        </p:nvSpPr>
        <p:spPr>
          <a:xfrm>
            <a:off x="5256000" y="2952000"/>
            <a:ext cx="648000" cy="576000"/>
          </a:xfrm>
          <a:prstGeom prst="rect">
            <a:avLst/>
          </a:prstGeom>
          <a:noFill/>
          <a:ln cap="flat" cmpd="sng" w="12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88"/>
          <p:cNvSpPr/>
          <p:nvPr/>
        </p:nvSpPr>
        <p:spPr>
          <a:xfrm>
            <a:off x="9684000" y="2952000"/>
            <a:ext cx="648000" cy="576000"/>
          </a:xfrm>
          <a:prstGeom prst="rect">
            <a:avLst/>
          </a:prstGeom>
          <a:noFill/>
          <a:ln cap="flat" cmpd="sng" w="12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9"/>
          <p:cNvSpPr/>
          <p:nvPr/>
        </p:nvSpPr>
        <p:spPr>
          <a:xfrm>
            <a:off x="360000" y="1845360"/>
            <a:ext cx="4608000" cy="269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Characteristics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motion compensation;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visible drones;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 videos;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~50 frames / videos;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89"/>
          <p:cNvSpPr txBox="1"/>
          <p:nvPr/>
        </p:nvSpPr>
        <p:spPr>
          <a:xfrm>
            <a:off x="285120" y="72072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Dataset for Object Detection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89"/>
          <p:cNvSpPr txBox="1"/>
          <p:nvPr/>
        </p:nvSpPr>
        <p:spPr>
          <a:xfrm>
            <a:off x="288000" y="1224000"/>
            <a:ext cx="4104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-DE" sz="2000" strike="noStrike">
                <a:latin typeface="Arial"/>
                <a:ea typeface="Arial"/>
                <a:cs typeface="Arial"/>
                <a:sym typeface="Arial"/>
              </a:rPr>
              <a:t>High Motion</a:t>
            </a:r>
            <a:r>
              <a:rPr b="0" lang="de-DE" sz="2000" strike="noStrike">
                <a:latin typeface="Arial"/>
                <a:ea typeface="Arial"/>
                <a:cs typeface="Arial"/>
                <a:sym typeface="Arial"/>
              </a:rPr>
              <a:t> Camera Dataset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89"/>
          <p:cNvSpPr txBox="1"/>
          <p:nvPr/>
        </p:nvSpPr>
        <p:spPr>
          <a:xfrm>
            <a:off x="6392520" y="437148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9"/>
          <p:cNvSpPr txBox="1"/>
          <p:nvPr/>
        </p:nvSpPr>
        <p:spPr>
          <a:xfrm>
            <a:off x="3223800" y="243720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89"/>
          <p:cNvSpPr txBox="1"/>
          <p:nvPr/>
        </p:nvSpPr>
        <p:spPr>
          <a:xfrm>
            <a:off x="5184000" y="5688000"/>
            <a:ext cx="5148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4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25: Example of </a:t>
            </a:r>
            <a:r>
              <a:rPr b="0" i="1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RGB frame</a:t>
            </a:r>
            <a:r>
              <a:rPr b="0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1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Motion Map</a:t>
            </a:r>
            <a:r>
              <a:rPr b="0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b="0" i="1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motion</a:t>
            </a:r>
            <a:r>
              <a:rPr b="0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</a:t>
            </a:r>
            <a:endParaRPr b="0" sz="11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89"/>
          <p:cNvPicPr preferRelativeResize="0"/>
          <p:nvPr/>
        </p:nvPicPr>
        <p:blipFill rotWithShape="1">
          <a:blip r:embed="rId3">
            <a:alphaModFix/>
          </a:blip>
          <a:srcRect b="9774" l="41929" r="21918" t="49280"/>
          <a:stretch/>
        </p:blipFill>
        <p:spPr>
          <a:xfrm>
            <a:off x="7688880" y="2808000"/>
            <a:ext cx="4407120" cy="280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9"/>
          <p:cNvPicPr preferRelativeResize="0"/>
          <p:nvPr/>
        </p:nvPicPr>
        <p:blipFill rotWithShape="1">
          <a:blip r:embed="rId4">
            <a:alphaModFix/>
          </a:blip>
          <a:srcRect b="9479" l="41988" r="21862" t="49386"/>
          <a:stretch/>
        </p:blipFill>
        <p:spPr>
          <a:xfrm>
            <a:off x="3223800" y="2795760"/>
            <a:ext cx="4406760" cy="282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0"/>
          <p:cNvSpPr/>
          <p:nvPr/>
        </p:nvSpPr>
        <p:spPr>
          <a:xfrm>
            <a:off x="360000" y="2133360"/>
            <a:ext cx="4608000" cy="269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Characteristics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Various difficulty of motion compensation;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Various drone sizes;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Various image quality;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90"/>
          <p:cNvSpPr txBox="1"/>
          <p:nvPr/>
        </p:nvSpPr>
        <p:spPr>
          <a:xfrm>
            <a:off x="285120" y="72072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Dataset for Object Detection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90"/>
          <p:cNvSpPr txBox="1"/>
          <p:nvPr/>
        </p:nvSpPr>
        <p:spPr>
          <a:xfrm>
            <a:off x="288000" y="1359000"/>
            <a:ext cx="4464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-DE" sz="2000" strike="noStrike">
                <a:latin typeface="Arial"/>
                <a:ea typeface="Arial"/>
                <a:cs typeface="Arial"/>
                <a:sym typeface="Arial"/>
              </a:rPr>
              <a:t>Slow &amp; High Motion</a:t>
            </a:r>
            <a:r>
              <a:rPr b="0" lang="de-DE" sz="2000" strike="noStrike">
                <a:latin typeface="Arial"/>
                <a:ea typeface="Arial"/>
                <a:cs typeface="Arial"/>
                <a:sym typeface="Arial"/>
              </a:rPr>
              <a:t> Camera Dataset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90"/>
          <p:cNvSpPr txBox="1"/>
          <p:nvPr/>
        </p:nvSpPr>
        <p:spPr>
          <a:xfrm>
            <a:off x="6392520" y="437148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90"/>
          <p:cNvSpPr txBox="1"/>
          <p:nvPr/>
        </p:nvSpPr>
        <p:spPr>
          <a:xfrm>
            <a:off x="3223800" y="243720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1"/>
          <p:cNvSpPr txBox="1"/>
          <p:nvPr/>
        </p:nvSpPr>
        <p:spPr>
          <a:xfrm>
            <a:off x="285120" y="72072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Input Data for Object Detection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91"/>
          <p:cNvSpPr/>
          <p:nvPr/>
        </p:nvSpPr>
        <p:spPr>
          <a:xfrm>
            <a:off x="360000" y="1701360"/>
            <a:ext cx="4608000" cy="269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i="1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3-channel </a:t>
            </a: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RGB frame (Baseline)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i="1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4-channel</a:t>
            </a: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RGB frame + Raw Motion Map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RGB frame + Binary Motion Map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i="1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6-channel </a:t>
            </a: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RGB frame + Trajectory Map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91"/>
          <p:cNvSpPr txBox="1"/>
          <p:nvPr/>
        </p:nvSpPr>
        <p:spPr>
          <a:xfrm>
            <a:off x="328320" y="1224000"/>
            <a:ext cx="341568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000" strike="noStrike">
                <a:latin typeface="Arial"/>
                <a:ea typeface="Arial"/>
                <a:cs typeface="Arial"/>
                <a:sym typeface="Arial"/>
              </a:rPr>
              <a:t>The different </a:t>
            </a:r>
            <a:r>
              <a:rPr b="0" i="1" lang="de-DE" sz="2000" strike="noStrike">
                <a:latin typeface="Arial"/>
                <a:ea typeface="Arial"/>
                <a:cs typeface="Arial"/>
                <a:sym typeface="Arial"/>
              </a:rPr>
              <a:t>inputs</a:t>
            </a:r>
            <a:r>
              <a:rPr b="0" lang="de-DE" sz="2000" strike="noStrike">
                <a:latin typeface="Arial"/>
                <a:ea typeface="Arial"/>
                <a:cs typeface="Arial"/>
                <a:sym typeface="Arial"/>
              </a:rPr>
              <a:t>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2000" y="2557440"/>
            <a:ext cx="1044000" cy="96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23360" y="3607920"/>
            <a:ext cx="105264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2000" y="4651920"/>
            <a:ext cx="1044360" cy="96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8000" y="2572560"/>
            <a:ext cx="1044000" cy="96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8000" y="3607920"/>
            <a:ext cx="1044000" cy="96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8000" y="4651920"/>
            <a:ext cx="1044000" cy="96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8000" y="1528560"/>
            <a:ext cx="1044000" cy="96336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91"/>
          <p:cNvSpPr txBox="1"/>
          <p:nvPr/>
        </p:nvSpPr>
        <p:spPr>
          <a:xfrm>
            <a:off x="7992000" y="2923920"/>
            <a:ext cx="360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91"/>
          <p:cNvSpPr txBox="1"/>
          <p:nvPr/>
        </p:nvSpPr>
        <p:spPr>
          <a:xfrm>
            <a:off x="7992000" y="4003920"/>
            <a:ext cx="360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91"/>
          <p:cNvSpPr txBox="1"/>
          <p:nvPr/>
        </p:nvSpPr>
        <p:spPr>
          <a:xfrm>
            <a:off x="7992000" y="5012280"/>
            <a:ext cx="360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3" name="Google Shape;603;p91"/>
          <p:cNvCxnSpPr/>
          <p:nvPr/>
        </p:nvCxnSpPr>
        <p:spPr>
          <a:xfrm flipH="1" rot="10800000">
            <a:off x="4536000" y="3096000"/>
            <a:ext cx="2160000" cy="28800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4" name="Google Shape;604;p91"/>
          <p:cNvCxnSpPr/>
          <p:nvPr/>
        </p:nvCxnSpPr>
        <p:spPr>
          <a:xfrm flipH="1" rot="10800000">
            <a:off x="3456000" y="1994040"/>
            <a:ext cx="3164760" cy="45396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5" name="Google Shape;605;p91"/>
          <p:cNvCxnSpPr/>
          <p:nvPr/>
        </p:nvCxnSpPr>
        <p:spPr>
          <a:xfrm>
            <a:off x="4608000" y="3888000"/>
            <a:ext cx="2088000" cy="21600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6" name="Google Shape;606;p91"/>
          <p:cNvCxnSpPr/>
          <p:nvPr/>
        </p:nvCxnSpPr>
        <p:spPr>
          <a:xfrm>
            <a:off x="4176000" y="4896000"/>
            <a:ext cx="2520000" cy="21600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7" name="Google Shape;607;p91"/>
          <p:cNvSpPr txBox="1"/>
          <p:nvPr/>
        </p:nvSpPr>
        <p:spPr>
          <a:xfrm>
            <a:off x="6552000" y="5689800"/>
            <a:ext cx="5148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4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26: The differents inputs for object detection experiments</a:t>
            </a:r>
            <a:endParaRPr b="0" sz="11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2"/>
          <p:cNvSpPr txBox="1"/>
          <p:nvPr/>
        </p:nvSpPr>
        <p:spPr>
          <a:xfrm>
            <a:off x="284760" y="72072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Training Procedure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92"/>
          <p:cNvSpPr/>
          <p:nvPr/>
        </p:nvSpPr>
        <p:spPr>
          <a:xfrm>
            <a:off x="936000" y="1476000"/>
            <a:ext cx="1944000" cy="504000"/>
          </a:xfrm>
          <a:prstGeom prst="rect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350" lIns="99350" spcFirstLastPara="1" rIns="99350" wrap="square" tIns="54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Different inputs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92"/>
          <p:cNvSpPr/>
          <p:nvPr/>
        </p:nvSpPr>
        <p:spPr>
          <a:xfrm>
            <a:off x="4680000" y="1476000"/>
            <a:ext cx="1944000" cy="504000"/>
          </a:xfrm>
          <a:prstGeom prst="rect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350" lIns="99350" spcFirstLastPara="1" rIns="99350" wrap="square" tIns="54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Object Detector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92"/>
          <p:cNvSpPr/>
          <p:nvPr/>
        </p:nvSpPr>
        <p:spPr>
          <a:xfrm>
            <a:off x="8604000" y="1476000"/>
            <a:ext cx="1944000" cy="504000"/>
          </a:xfrm>
          <a:prstGeom prst="rect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350" lIns="99350" spcFirstLastPara="1" rIns="99350" wrap="square" tIns="54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92"/>
          <p:cNvSpPr/>
          <p:nvPr/>
        </p:nvSpPr>
        <p:spPr>
          <a:xfrm>
            <a:off x="4608000" y="2376000"/>
            <a:ext cx="2304000" cy="1512000"/>
          </a:xfrm>
          <a:prstGeom prst="rect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350" lIns="99350" spcFirstLastPara="1" rIns="99350" wrap="square" tIns="54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Modified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YOLOX [7] Fine-tuning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(20 epochs)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92"/>
          <p:cNvPicPr preferRelativeResize="0"/>
          <p:nvPr/>
        </p:nvPicPr>
        <p:blipFill rotWithShape="1">
          <a:blip r:embed="rId3">
            <a:alphaModFix/>
          </a:blip>
          <a:srcRect b="-3553" l="0" r="-954" t="0"/>
          <a:stretch/>
        </p:blipFill>
        <p:spPr>
          <a:xfrm>
            <a:off x="8784000" y="3456000"/>
            <a:ext cx="1666080" cy="1577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92"/>
          <p:cNvCxnSpPr/>
          <p:nvPr/>
        </p:nvCxnSpPr>
        <p:spPr>
          <a:xfrm rot="10800000">
            <a:off x="5688000" y="3888000"/>
            <a:ext cx="0" cy="86400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9" name="Google Shape;619;p92"/>
          <p:cNvSpPr/>
          <p:nvPr/>
        </p:nvSpPr>
        <p:spPr>
          <a:xfrm>
            <a:off x="4572000" y="4752000"/>
            <a:ext cx="2304000" cy="1152000"/>
          </a:xfrm>
          <a:prstGeom prst="rect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350" lIns="99350" spcFirstLastPara="1" rIns="99350" wrap="square" tIns="54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Pre-trained weights :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YOLOXs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2"/>
          <p:cNvSpPr/>
          <p:nvPr/>
        </p:nvSpPr>
        <p:spPr>
          <a:xfrm>
            <a:off x="360000" y="2412000"/>
            <a:ext cx="2952000" cy="1368000"/>
          </a:xfrm>
          <a:prstGeom prst="rect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350" lIns="99350" spcFirstLastPara="1" rIns="99350" wrap="square" tIns="54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Choose the input to use :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-DE" sz="1800" strike="noStrike">
                <a:latin typeface="Arial"/>
                <a:ea typeface="Arial"/>
                <a:cs typeface="Arial"/>
                <a:sym typeface="Arial"/>
              </a:rPr>
              <a:t>3-channel/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-DE" sz="1800" strike="noStrike">
                <a:latin typeface="Arial"/>
                <a:ea typeface="Arial"/>
                <a:cs typeface="Arial"/>
                <a:sym typeface="Arial"/>
              </a:rPr>
              <a:t>4-channel/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-DE" sz="1800" strike="noStrike">
                <a:latin typeface="Arial"/>
                <a:ea typeface="Arial"/>
                <a:cs typeface="Arial"/>
                <a:sym typeface="Arial"/>
              </a:rPr>
              <a:t>6-channel input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1" name="Google Shape;621;p92"/>
          <p:cNvCxnSpPr/>
          <p:nvPr/>
        </p:nvCxnSpPr>
        <p:spPr>
          <a:xfrm>
            <a:off x="3312000" y="3312000"/>
            <a:ext cx="1296000" cy="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2" name="Google Shape;622;p92"/>
          <p:cNvCxnSpPr/>
          <p:nvPr/>
        </p:nvCxnSpPr>
        <p:spPr>
          <a:xfrm>
            <a:off x="7776000" y="2484000"/>
            <a:ext cx="1080000" cy="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3" name="Google Shape;623;p92"/>
          <p:cNvSpPr/>
          <p:nvPr/>
        </p:nvSpPr>
        <p:spPr>
          <a:xfrm>
            <a:off x="8856000" y="2124000"/>
            <a:ext cx="1459800" cy="792000"/>
          </a:xfrm>
          <a:prstGeom prst="rect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350" lIns="99350" spcFirstLastPara="1" rIns="99350" wrap="square" tIns="54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Confidence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score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Google Shape;624;p92"/>
          <p:cNvCxnSpPr/>
          <p:nvPr/>
        </p:nvCxnSpPr>
        <p:spPr>
          <a:xfrm>
            <a:off x="6912000" y="3312000"/>
            <a:ext cx="864000" cy="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5" name="Google Shape;625;p92"/>
          <p:cNvCxnSpPr/>
          <p:nvPr/>
        </p:nvCxnSpPr>
        <p:spPr>
          <a:xfrm>
            <a:off x="7776000" y="2484000"/>
            <a:ext cx="0" cy="50400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6" name="Google Shape;626;p92"/>
          <p:cNvCxnSpPr/>
          <p:nvPr/>
        </p:nvCxnSpPr>
        <p:spPr>
          <a:xfrm>
            <a:off x="7776000" y="2988000"/>
            <a:ext cx="0" cy="129600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92"/>
          <p:cNvCxnSpPr/>
          <p:nvPr/>
        </p:nvCxnSpPr>
        <p:spPr>
          <a:xfrm>
            <a:off x="7776000" y="4284000"/>
            <a:ext cx="1008000" cy="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3"/>
          <p:cNvSpPr/>
          <p:nvPr/>
        </p:nvSpPr>
        <p:spPr>
          <a:xfrm>
            <a:off x="288000" y="1557360"/>
            <a:ext cx="668088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3"/>
          <p:cNvSpPr txBox="1"/>
          <p:nvPr/>
        </p:nvSpPr>
        <p:spPr>
          <a:xfrm>
            <a:off x="285120" y="72072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Experiments &amp; Results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93"/>
          <p:cNvSpPr txBox="1"/>
          <p:nvPr/>
        </p:nvSpPr>
        <p:spPr>
          <a:xfrm>
            <a:off x="288720" y="1224000"/>
            <a:ext cx="9683280" cy="6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Results of the experiments conducted on the Drone datasets of Analytics: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240" y="1609200"/>
            <a:ext cx="6197760" cy="32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3"/>
          <p:cNvSpPr txBox="1"/>
          <p:nvPr/>
        </p:nvSpPr>
        <p:spPr>
          <a:xfrm>
            <a:off x="318240" y="5040000"/>
            <a:ext cx="5945760" cy="1103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400" strike="noStrike">
                <a:latin typeface="Arial"/>
                <a:ea typeface="Arial"/>
                <a:cs typeface="Arial"/>
                <a:sym typeface="Arial"/>
              </a:rPr>
              <a:t>AP (%) : average of all precision measurements for each detection.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400" strike="noStrike">
                <a:latin typeface="Arial"/>
                <a:ea typeface="Arial"/>
                <a:cs typeface="Arial"/>
                <a:sym typeface="Arial"/>
              </a:rPr>
              <a:t>AR (%) : average of all recall measurements for each detection.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93"/>
          <p:cNvPicPr preferRelativeResize="0"/>
          <p:nvPr/>
        </p:nvPicPr>
        <p:blipFill rotWithShape="1">
          <a:blip r:embed="rId4">
            <a:alphaModFix/>
          </a:blip>
          <a:srcRect b="70348" l="66902" r="10654" t="6548"/>
          <a:stretch/>
        </p:blipFill>
        <p:spPr>
          <a:xfrm>
            <a:off x="7992000" y="1512000"/>
            <a:ext cx="3233520" cy="18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3"/>
          <p:cNvSpPr txBox="1"/>
          <p:nvPr/>
        </p:nvSpPr>
        <p:spPr>
          <a:xfrm>
            <a:off x="7768440" y="3434400"/>
            <a:ext cx="3823560" cy="6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27: Accurate Motion Map (good ego -motion compensation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92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93"/>
          <p:cNvPicPr preferRelativeResize="0"/>
          <p:nvPr/>
        </p:nvPicPr>
        <p:blipFill rotWithShape="1">
          <a:blip r:embed="rId5">
            <a:alphaModFix/>
          </a:blip>
          <a:srcRect b="25512" l="35978" r="593" t="1449"/>
          <a:stretch/>
        </p:blipFill>
        <p:spPr>
          <a:xfrm>
            <a:off x="7992000" y="3780000"/>
            <a:ext cx="3276000" cy="205128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3"/>
          <p:cNvSpPr txBox="1"/>
          <p:nvPr/>
        </p:nvSpPr>
        <p:spPr>
          <a:xfrm>
            <a:off x="7992000" y="5868000"/>
            <a:ext cx="335556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28: Noisy Motion Map due to high ego-motion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92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3"/>
          <p:cNvSpPr/>
          <p:nvPr/>
        </p:nvSpPr>
        <p:spPr>
          <a:xfrm>
            <a:off x="8568000" y="2088000"/>
            <a:ext cx="648000" cy="432000"/>
          </a:xfrm>
          <a:prstGeom prst="rect">
            <a:avLst/>
          </a:prstGeom>
          <a:noFill/>
          <a:ln cap="flat" cmpd="sng" w="29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93"/>
          <p:cNvSpPr/>
          <p:nvPr/>
        </p:nvSpPr>
        <p:spPr>
          <a:xfrm>
            <a:off x="8280000" y="3780000"/>
            <a:ext cx="576000" cy="360000"/>
          </a:xfrm>
          <a:prstGeom prst="rect">
            <a:avLst/>
          </a:prstGeom>
          <a:noFill/>
          <a:ln cap="flat" cmpd="sng" w="29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4"/>
          <p:cNvSpPr/>
          <p:nvPr/>
        </p:nvSpPr>
        <p:spPr>
          <a:xfrm>
            <a:off x="288000" y="1557360"/>
            <a:ext cx="1123200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de-DE" sz="2000"/>
              <a:t>Future improvements</a:t>
            </a: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Motion compensation :</a:t>
            </a:r>
            <a:endParaRPr sz="2000"/>
          </a:p>
          <a:p>
            <a:pPr indent="-355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 sz="2000"/>
              <a:t>Extract better features;</a:t>
            </a:r>
            <a:endParaRPr sz="2000"/>
          </a:p>
          <a:p>
            <a:pPr indent="-355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 sz="2000"/>
              <a:t>Estimate better Homographies;</a:t>
            </a:r>
            <a:endParaRPr sz="2000"/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Elimination</a:t>
            </a:r>
            <a:r>
              <a:rPr lang="de-DE" sz="2000"/>
              <a:t> of clutter (moving trees, flowing water):</a:t>
            </a:r>
            <a:endParaRPr sz="2000"/>
          </a:p>
          <a:p>
            <a:pPr indent="-355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 sz="2000"/>
              <a:t>CNN to train to remove clutter;</a:t>
            </a:r>
            <a:endParaRPr sz="2000"/>
          </a:p>
        </p:txBody>
      </p:sp>
      <p:sp>
        <p:nvSpPr>
          <p:cNvPr id="648" name="Google Shape;648;p94"/>
          <p:cNvSpPr txBox="1"/>
          <p:nvPr/>
        </p:nvSpPr>
        <p:spPr>
          <a:xfrm>
            <a:off x="285120" y="72072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Possible Improvements &amp; Future Work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8"/>
          <p:cNvSpPr txBox="1"/>
          <p:nvPr/>
        </p:nvSpPr>
        <p:spPr>
          <a:xfrm>
            <a:off x="284760" y="72036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400" u="none" cap="none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Table of contents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8"/>
          <p:cNvSpPr/>
          <p:nvPr/>
        </p:nvSpPr>
        <p:spPr>
          <a:xfrm>
            <a:off x="288000" y="1557360"/>
            <a:ext cx="668088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Detection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Possible Improvements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5"/>
          <p:cNvSpPr/>
          <p:nvPr/>
        </p:nvSpPr>
        <p:spPr>
          <a:xfrm>
            <a:off x="288000" y="1557360"/>
            <a:ext cx="1123200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work, I was able to 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and perform </a:t>
            </a:r>
            <a:r>
              <a:rPr b="0" i="1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compensation</a:t>
            </a: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panorama building approach;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and perform </a:t>
            </a:r>
            <a:r>
              <a:rPr b="0" i="1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detection</a:t>
            </a: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0" i="1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Robust PCA;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1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motion detection</a:t>
            </a: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compared to previous work;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Fine-tune an object detector with different inputs;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that adding </a:t>
            </a:r>
            <a:r>
              <a:rPr b="0" i="1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motion information</a:t>
            </a: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an RGB image as input to an object detector </a:t>
            </a:r>
            <a:r>
              <a:rPr b="0" i="1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improves</a:t>
            </a: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its performance at detecting </a:t>
            </a:r>
            <a:r>
              <a:rPr b="0" i="1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drones</a:t>
            </a: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95"/>
          <p:cNvSpPr txBox="1"/>
          <p:nvPr/>
        </p:nvSpPr>
        <p:spPr>
          <a:xfrm>
            <a:off x="285120" y="72072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6"/>
          <p:cNvSpPr/>
          <p:nvPr/>
        </p:nvSpPr>
        <p:spPr>
          <a:xfrm>
            <a:off x="288000" y="1557360"/>
            <a:ext cx="1123200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96"/>
          <p:cNvSpPr txBox="1"/>
          <p:nvPr/>
        </p:nvSpPr>
        <p:spPr>
          <a:xfrm>
            <a:off x="576000" y="2160000"/>
            <a:ext cx="10872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Thanks for your attention.</a:t>
            </a:r>
            <a:br>
              <a:rPr lang="de-DE" sz="1800"/>
            </a:br>
            <a:br>
              <a:rPr lang="de-DE" sz="1800"/>
            </a:b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Any questions ?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7"/>
          <p:cNvSpPr/>
          <p:nvPr/>
        </p:nvSpPr>
        <p:spPr>
          <a:xfrm>
            <a:off x="288000" y="1557360"/>
            <a:ext cx="1123200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97"/>
          <p:cNvSpPr txBox="1"/>
          <p:nvPr/>
        </p:nvSpPr>
        <p:spPr>
          <a:xfrm>
            <a:off x="360000" y="360000"/>
            <a:ext cx="2088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References 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7"/>
          <p:cNvSpPr txBox="1"/>
          <p:nvPr/>
        </p:nvSpPr>
        <p:spPr>
          <a:xfrm>
            <a:off x="448560" y="1440000"/>
            <a:ext cx="10171440" cy="4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[1] DAVIS: Densely annotated VIdeo segmentation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[2] G.-W. Yuan, J. Gong, M.-N. Deng, H. Zhou, and D. Xu, “A moving objects detection algorithm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based on three-frame difference and sparse optical flow,“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[3] B. E. Moore, C. Gao, and R. R. Nadakuditi, “Panoramic robust PCA for foreground-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background separation on noisy, free-motion camera video.”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[4] E. J. Candes, X. Li, Y. Ma, and J. Wright, “Robust principal component analysis?”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[5] N. Otsu, “A threshold selection method from gray-level histograms,”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[6] Y. Wang, P.-M. Jodoin, F. Porikli, J. Konrad, Y. Benezeth, and P. Ishwar, “CDnet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2014: An expanded change detection benchmark dataset,”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latin typeface="Arial"/>
                <a:ea typeface="Arial"/>
                <a:cs typeface="Arial"/>
                <a:sym typeface="Arial"/>
              </a:rPr>
              <a:t>[7] Z. Ge, S. Liu, F. Wang, Z. Li, and J. Sun, “YOLOX: Exceeding YOLO series in 2021.”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8"/>
          <p:cNvSpPr/>
          <p:nvPr/>
        </p:nvSpPr>
        <p:spPr>
          <a:xfrm>
            <a:off x="302040" y="2017800"/>
            <a:ext cx="4201560" cy="2996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Grand Sébastien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Master Thesis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6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HENSOLDT Analytics GmbH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6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Mariannengasse 14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6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A-1090 Vienna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6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Austria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6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Tel. +43-1-58095-0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6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Fax +43-1-58095-580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4" name="Google Shape;674;p98"/>
          <p:cNvGrpSpPr/>
          <p:nvPr/>
        </p:nvGrpSpPr>
        <p:grpSpPr>
          <a:xfrm>
            <a:off x="5584680" y="835200"/>
            <a:ext cx="1960200" cy="2015640"/>
            <a:chOff x="5584680" y="835200"/>
            <a:chExt cx="1960200" cy="2015640"/>
          </a:xfrm>
        </p:grpSpPr>
        <p:sp>
          <p:nvSpPr>
            <p:cNvPr id="675" name="Google Shape;675;p98"/>
            <p:cNvSpPr/>
            <p:nvPr/>
          </p:nvSpPr>
          <p:spPr>
            <a:xfrm>
              <a:off x="5584680" y="835200"/>
              <a:ext cx="1960200" cy="2015640"/>
            </a:xfrm>
            <a:prstGeom prst="rect">
              <a:avLst/>
            </a:prstGeom>
            <a:solidFill>
              <a:srgbClr val="FFFFFF"/>
            </a:solidFill>
            <a:ln cap="flat" cmpd="sng" w="57225">
              <a:solidFill>
                <a:srgbClr val="15151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Shape&#10;&#10;Description automatically generated with low confidence" id="676" name="Google Shape;676;p98"/>
            <p:cNvPicPr preferRelativeResize="0"/>
            <p:nvPr/>
          </p:nvPicPr>
          <p:blipFill rotWithShape="1">
            <a:blip r:embed="rId3">
              <a:alphaModFix/>
            </a:blip>
            <a:srcRect b="16120" l="13317" r="16110" t="12974"/>
            <a:stretch/>
          </p:blipFill>
          <p:spPr>
            <a:xfrm>
              <a:off x="5774760" y="1054440"/>
              <a:ext cx="1580400" cy="1577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7" name="Google Shape;677;p98"/>
          <p:cNvSpPr/>
          <p:nvPr/>
        </p:nvSpPr>
        <p:spPr>
          <a:xfrm>
            <a:off x="7816320" y="1414440"/>
            <a:ext cx="3247920" cy="5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5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 HENSOLDT Analytics Website for More Information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8" name="Google Shape;678;p98"/>
          <p:cNvGrpSpPr/>
          <p:nvPr/>
        </p:nvGrpSpPr>
        <p:grpSpPr>
          <a:xfrm>
            <a:off x="5553720" y="3523680"/>
            <a:ext cx="2009880" cy="2051640"/>
            <a:chOff x="5553720" y="3523680"/>
            <a:chExt cx="2009880" cy="2051640"/>
          </a:xfrm>
        </p:grpSpPr>
        <p:sp>
          <p:nvSpPr>
            <p:cNvPr id="679" name="Google Shape;679;p98"/>
            <p:cNvSpPr/>
            <p:nvPr/>
          </p:nvSpPr>
          <p:spPr>
            <a:xfrm>
              <a:off x="5553720" y="3523680"/>
              <a:ext cx="2009880" cy="2051640"/>
            </a:xfrm>
            <a:prstGeom prst="rect">
              <a:avLst/>
            </a:prstGeom>
            <a:solidFill>
              <a:srgbClr val="FFFFFF"/>
            </a:solidFill>
            <a:ln cap="flat" cmpd="sng" w="57225">
              <a:solidFill>
                <a:srgbClr val="15151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0" name="Google Shape;680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18520" y="3613320"/>
              <a:ext cx="1880280" cy="18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1" name="Google Shape;681;p98"/>
          <p:cNvSpPr/>
          <p:nvPr/>
        </p:nvSpPr>
        <p:spPr>
          <a:xfrm>
            <a:off x="7922520" y="2077560"/>
            <a:ext cx="2883600" cy="483120"/>
          </a:xfrm>
          <a:prstGeom prst="roundRect">
            <a:avLst>
              <a:gd fmla="val 16667" name="adj"/>
            </a:avLst>
          </a:prstGeom>
          <a:solidFill>
            <a:srgbClr val="008522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ursor with solid fill" id="682" name="Google Shape;682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83400">
            <a:off x="10550520" y="2088720"/>
            <a:ext cx="914040" cy="914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rsor outline" id="683" name="Google Shape;683;p98"/>
          <p:cNvPicPr preferRelativeResize="0"/>
          <p:nvPr/>
        </p:nvPicPr>
        <p:blipFill rotWithShape="1">
          <a:blip r:embed="rId6">
            <a:alphaModFix/>
          </a:blip>
          <a:srcRect b="12991" l="0" r="0" t="12991"/>
          <a:stretch/>
        </p:blipFill>
        <p:spPr>
          <a:xfrm rot="-874800">
            <a:off x="10501920" y="2184480"/>
            <a:ext cx="965520" cy="71532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98"/>
          <p:cNvSpPr/>
          <p:nvPr/>
        </p:nvSpPr>
        <p:spPr>
          <a:xfrm>
            <a:off x="8082720" y="2175480"/>
            <a:ext cx="2681280" cy="5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www.hensoldt-analytics.com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8"/>
          <p:cNvSpPr/>
          <p:nvPr/>
        </p:nvSpPr>
        <p:spPr>
          <a:xfrm>
            <a:off x="7823880" y="4093200"/>
            <a:ext cx="3247920" cy="5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5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HENSOLDT Analytics on LinkedIn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8"/>
          <p:cNvSpPr/>
          <p:nvPr/>
        </p:nvSpPr>
        <p:spPr>
          <a:xfrm>
            <a:off x="7891560" y="4758120"/>
            <a:ext cx="2883600" cy="483120"/>
          </a:xfrm>
          <a:prstGeom prst="roundRect">
            <a:avLst>
              <a:gd fmla="val 16667" name="adj"/>
            </a:avLst>
          </a:prstGeom>
          <a:solidFill>
            <a:srgbClr val="008522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98"/>
          <p:cNvSpPr/>
          <p:nvPr/>
        </p:nvSpPr>
        <p:spPr>
          <a:xfrm>
            <a:off x="8180280" y="4858560"/>
            <a:ext cx="2247120" cy="5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 HENSOLDT Analytics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inger with solid fill" id="688" name="Google Shape;688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07160" y="4823280"/>
            <a:ext cx="764640" cy="764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nger outline" id="689" name="Google Shape;689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79440" y="4781160"/>
            <a:ext cx="865800" cy="8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9"/>
          <p:cNvSpPr txBox="1"/>
          <p:nvPr/>
        </p:nvSpPr>
        <p:spPr>
          <a:xfrm>
            <a:off x="288000" y="36000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600" u="none" cap="none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9"/>
          <p:cNvSpPr/>
          <p:nvPr/>
        </p:nvSpPr>
        <p:spPr>
          <a:xfrm>
            <a:off x="288000" y="1557360"/>
            <a:ext cx="668088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&amp; Objectives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Previous Work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Requirements &amp; Literature Review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0"/>
          <p:cNvSpPr txBox="1"/>
          <p:nvPr/>
        </p:nvSpPr>
        <p:spPr>
          <a:xfrm>
            <a:off x="288000" y="36000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200" u="none" cap="none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Context &amp; Objectives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400" y="1260000"/>
            <a:ext cx="8790120" cy="4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0"/>
          <p:cNvSpPr txBox="1"/>
          <p:nvPr/>
        </p:nvSpPr>
        <p:spPr>
          <a:xfrm>
            <a:off x="355320" y="847440"/>
            <a:ext cx="11524680" cy="448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000" u="sng" cap="none" strike="noStrike">
                <a:latin typeface="Arial"/>
                <a:ea typeface="Arial"/>
                <a:cs typeface="Arial"/>
                <a:sym typeface="Arial"/>
              </a:rPr>
              <a:t>Do you see any object on this frame ?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70"/>
          <p:cNvSpPr txBox="1"/>
          <p:nvPr/>
        </p:nvSpPr>
        <p:spPr>
          <a:xfrm>
            <a:off x="4924440" y="5882400"/>
            <a:ext cx="3355560" cy="6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1 : Frame from Analytics drone dataset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1"/>
          <p:cNvSpPr txBox="1"/>
          <p:nvPr/>
        </p:nvSpPr>
        <p:spPr>
          <a:xfrm>
            <a:off x="288000" y="36000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2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Context &amp; Objectives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000" y="1260000"/>
            <a:ext cx="8790120" cy="4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71"/>
          <p:cNvSpPr/>
          <p:nvPr/>
        </p:nvSpPr>
        <p:spPr>
          <a:xfrm>
            <a:off x="5868000" y="2412000"/>
            <a:ext cx="504000" cy="432000"/>
          </a:xfrm>
          <a:prstGeom prst="rect">
            <a:avLst/>
          </a:prstGeom>
          <a:noFill/>
          <a:ln cap="flat" cmpd="sng" w="12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71"/>
          <p:cNvCxnSpPr/>
          <p:nvPr/>
        </p:nvCxnSpPr>
        <p:spPr>
          <a:xfrm flipH="1" rot="10800000">
            <a:off x="5868000" y="1332000"/>
            <a:ext cx="1512360" cy="108000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71"/>
          <p:cNvCxnSpPr/>
          <p:nvPr/>
        </p:nvCxnSpPr>
        <p:spPr>
          <a:xfrm flipH="1" rot="10800000">
            <a:off x="6372000" y="1332000"/>
            <a:ext cx="3672000" cy="108000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71"/>
          <p:cNvCxnSpPr/>
          <p:nvPr/>
        </p:nvCxnSpPr>
        <p:spPr>
          <a:xfrm>
            <a:off x="6371640" y="2844000"/>
            <a:ext cx="3672360" cy="48528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3" name="Google Shape;343;p71"/>
          <p:cNvPicPr preferRelativeResize="0"/>
          <p:nvPr/>
        </p:nvPicPr>
        <p:blipFill rotWithShape="1">
          <a:blip r:embed="rId3">
            <a:alphaModFix/>
          </a:blip>
          <a:srcRect b="65528" l="46756" r="46687" t="25726"/>
          <a:stretch/>
        </p:blipFill>
        <p:spPr>
          <a:xfrm>
            <a:off x="7380360" y="1332000"/>
            <a:ext cx="2663640" cy="1997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71"/>
          <p:cNvCxnSpPr/>
          <p:nvPr/>
        </p:nvCxnSpPr>
        <p:spPr>
          <a:xfrm>
            <a:off x="5868000" y="2844000"/>
            <a:ext cx="1512360" cy="48528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71"/>
          <p:cNvSpPr txBox="1"/>
          <p:nvPr/>
        </p:nvSpPr>
        <p:spPr>
          <a:xfrm>
            <a:off x="355320" y="847440"/>
            <a:ext cx="11524680" cy="448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000" u="sng" strike="noStrike">
                <a:latin typeface="Arial"/>
                <a:ea typeface="Arial"/>
                <a:cs typeface="Arial"/>
                <a:sym typeface="Arial"/>
              </a:rPr>
              <a:t>Would you have seen the drone on this frame if it did not have a bounding box?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1"/>
          <p:cNvSpPr/>
          <p:nvPr/>
        </p:nvSpPr>
        <p:spPr>
          <a:xfrm>
            <a:off x="8172000" y="1908000"/>
            <a:ext cx="864000" cy="576000"/>
          </a:xfrm>
          <a:prstGeom prst="rect">
            <a:avLst/>
          </a:prstGeom>
          <a:noFill/>
          <a:ln cap="flat" cmpd="sng" w="190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71"/>
          <p:cNvSpPr txBox="1"/>
          <p:nvPr/>
        </p:nvSpPr>
        <p:spPr>
          <a:xfrm>
            <a:off x="4996800" y="5846760"/>
            <a:ext cx="3355560" cy="6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2 : Frame from Analytics drone dataset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 txBox="1"/>
          <p:nvPr/>
        </p:nvSpPr>
        <p:spPr>
          <a:xfrm>
            <a:off x="288000" y="36000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2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Previous Work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72"/>
          <p:cNvSpPr txBox="1"/>
          <p:nvPr/>
        </p:nvSpPr>
        <p:spPr>
          <a:xfrm>
            <a:off x="288000" y="756000"/>
            <a:ext cx="1130400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visibility</a:t>
            </a: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video from the </a:t>
            </a:r>
            <a:r>
              <a:rPr b="0" i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Davis</a:t>
            </a: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 [1] called </a:t>
            </a:r>
            <a:r>
              <a:rPr b="0" i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BMX-bumps</a:t>
            </a: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used as an example of </a:t>
            </a:r>
            <a:r>
              <a:rPr b="0" i="1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detection</a:t>
            </a:r>
            <a:r>
              <a:rPr b="0" lang="de-DE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800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760" y="2664000"/>
            <a:ext cx="3270240" cy="18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72"/>
          <p:cNvSpPr/>
          <p:nvPr/>
        </p:nvSpPr>
        <p:spPr>
          <a:xfrm>
            <a:off x="5154120" y="2783520"/>
            <a:ext cx="1728000" cy="151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500" strike="noStrike">
                <a:latin typeface="Arial"/>
                <a:ea typeface="Arial"/>
                <a:cs typeface="Arial"/>
                <a:sym typeface="Arial"/>
              </a:rPr>
              <a:t>Motion Detection 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500" strike="noStrike">
                <a:latin typeface="Arial"/>
                <a:ea typeface="Arial"/>
                <a:cs typeface="Arial"/>
                <a:sym typeface="Arial"/>
              </a:rPr>
              <a:t>Model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72"/>
          <p:cNvCxnSpPr/>
          <p:nvPr/>
        </p:nvCxnSpPr>
        <p:spPr>
          <a:xfrm>
            <a:off x="3744000" y="3528000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7" name="Google Shape;357;p72"/>
          <p:cNvCxnSpPr/>
          <p:nvPr/>
        </p:nvCxnSpPr>
        <p:spPr>
          <a:xfrm flipH="1" rot="10800000">
            <a:off x="6882120" y="2088000"/>
            <a:ext cx="1592640" cy="144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58" name="Google Shape;35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4760" y="1260000"/>
            <a:ext cx="3261240" cy="18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4000" y="3888000"/>
            <a:ext cx="3338640" cy="187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72"/>
          <p:cNvCxnSpPr/>
          <p:nvPr/>
        </p:nvCxnSpPr>
        <p:spPr>
          <a:xfrm>
            <a:off x="6882120" y="3528360"/>
            <a:ext cx="1541880" cy="13676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1" name="Google Shape;361;p72"/>
          <p:cNvSpPr txBox="1"/>
          <p:nvPr/>
        </p:nvSpPr>
        <p:spPr>
          <a:xfrm>
            <a:off x="8577000" y="3146400"/>
            <a:ext cx="3087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4 : Frame-difference computed with 2 frames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2"/>
          <p:cNvSpPr txBox="1"/>
          <p:nvPr/>
        </p:nvSpPr>
        <p:spPr>
          <a:xfrm>
            <a:off x="8352000" y="5810400"/>
            <a:ext cx="3600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5 : Frame-difference computed with 3 frames [2]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2"/>
          <p:cNvSpPr txBox="1"/>
          <p:nvPr/>
        </p:nvSpPr>
        <p:spPr>
          <a:xfrm>
            <a:off x="676440" y="4514400"/>
            <a:ext cx="270756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latin typeface="Arial"/>
                <a:ea typeface="Arial"/>
                <a:cs typeface="Arial"/>
                <a:sym typeface="Arial"/>
              </a:rPr>
              <a:t>Figure 3 : 10th frame from BMX-bumps video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3"/>
          <p:cNvSpPr txBox="1"/>
          <p:nvPr/>
        </p:nvSpPr>
        <p:spPr>
          <a:xfrm>
            <a:off x="288000" y="36000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2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Requirements &amp; Literature Review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3"/>
          <p:cNvSpPr/>
          <p:nvPr/>
        </p:nvSpPr>
        <p:spPr>
          <a:xfrm>
            <a:off x="288000" y="909360"/>
            <a:ext cx="590400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 of Requirements: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method must be executable on the </a:t>
            </a:r>
            <a:r>
              <a:rPr b="0" i="1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6" marL="151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research on</a:t>
            </a:r>
            <a:r>
              <a:rPr b="0" i="1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Deep Learning</a:t>
            </a: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methods.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method should handle various situations :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6" marL="151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Moving Camera;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6" marL="151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Low-contrast;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6" marL="151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Background;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6" marL="15120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de-D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Tiny Objects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p73"/>
          <p:cNvCxnSpPr/>
          <p:nvPr/>
        </p:nvCxnSpPr>
        <p:spPr>
          <a:xfrm>
            <a:off x="6192000" y="792000"/>
            <a:ext cx="0" cy="496800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73"/>
          <p:cNvSpPr/>
          <p:nvPr/>
        </p:nvSpPr>
        <p:spPr>
          <a:xfrm>
            <a:off x="6336000" y="936000"/>
            <a:ext cx="590400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Literature Review:</a:t>
            </a:r>
            <a:endParaRPr b="0" sz="2000" u="sng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/>
          </a:p>
          <a:p>
            <a:pPr indent="-20284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Optical Flow;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0284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Panorama creation;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0284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Subspace Learning;</a:t>
            </a:r>
            <a:endParaRPr i="1"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4"/>
          <p:cNvSpPr/>
          <p:nvPr/>
        </p:nvSpPr>
        <p:spPr>
          <a:xfrm>
            <a:off x="288000" y="1557360"/>
            <a:ext cx="6680880" cy="457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Registration : Panorama Creation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Detection : Robust PCA Formulation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Detection : Decomposition Results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Post-processing : Object Detection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200000"/>
              </a:lnSpc>
              <a:spcBef>
                <a:spcPts val="1001"/>
              </a:spcBef>
              <a:spcAft>
                <a:spcPts val="0"/>
              </a:spcAft>
              <a:buClr>
                <a:srgbClr val="70AD47"/>
              </a:buClr>
              <a:buSzPts val="2400"/>
              <a:buFont typeface="Arial"/>
              <a:buChar char="•"/>
            </a:pPr>
            <a:r>
              <a:rPr b="0" lang="de-DE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&amp; Discussions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4"/>
          <p:cNvSpPr txBox="1"/>
          <p:nvPr/>
        </p:nvSpPr>
        <p:spPr>
          <a:xfrm>
            <a:off x="285120" y="720720"/>
            <a:ext cx="10515240" cy="35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2400" strike="noStrike">
                <a:solidFill>
                  <a:srgbClr val="008522"/>
                </a:solidFill>
                <a:latin typeface="Arial"/>
                <a:ea typeface="Arial"/>
                <a:cs typeface="Arial"/>
                <a:sym typeface="Arial"/>
              </a:rPr>
              <a:t>Motion Detection : PRPCA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